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8909D-EAAD-4829-9EE6-D3F8ACED2F68}" type="datetimeFigureOut">
              <a:rPr lang="hu-HU" smtClean="0"/>
              <a:pPr/>
              <a:t>2023. 10. 16.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0F482-115C-4D2C-8F6F-E4579B8F739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8909D-EAAD-4829-9EE6-D3F8ACED2F68}" type="datetimeFigureOut">
              <a:rPr lang="hu-HU" smtClean="0"/>
              <a:pPr/>
              <a:t>2023. 10. 16.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0F482-115C-4D2C-8F6F-E4579B8F739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8909D-EAAD-4829-9EE6-D3F8ACED2F68}" type="datetimeFigureOut">
              <a:rPr lang="hu-HU" smtClean="0"/>
              <a:pPr/>
              <a:t>2023. 10. 16.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0F482-115C-4D2C-8F6F-E4579B8F739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8909D-EAAD-4829-9EE6-D3F8ACED2F68}" type="datetimeFigureOut">
              <a:rPr lang="hu-HU" smtClean="0"/>
              <a:pPr/>
              <a:t>2023. 10. 16.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0F482-115C-4D2C-8F6F-E4579B8F739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8909D-EAAD-4829-9EE6-D3F8ACED2F68}" type="datetimeFigureOut">
              <a:rPr lang="hu-HU" smtClean="0"/>
              <a:pPr/>
              <a:t>2023. 10. 16.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E50F482-115C-4D2C-8F6F-E4579B8F739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8909D-EAAD-4829-9EE6-D3F8ACED2F68}" type="datetimeFigureOut">
              <a:rPr lang="hu-HU" smtClean="0"/>
              <a:pPr/>
              <a:t>2023. 10. 16.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0F482-115C-4D2C-8F6F-E4579B8F739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8909D-EAAD-4829-9EE6-D3F8ACED2F68}" type="datetimeFigureOut">
              <a:rPr lang="hu-HU" smtClean="0"/>
              <a:pPr/>
              <a:t>2023. 10. 16.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0F482-115C-4D2C-8F6F-E4579B8F739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8909D-EAAD-4829-9EE6-D3F8ACED2F68}" type="datetimeFigureOut">
              <a:rPr lang="hu-HU" smtClean="0"/>
              <a:pPr/>
              <a:t>2023. 10. 16.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0F482-115C-4D2C-8F6F-E4579B8F739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8909D-EAAD-4829-9EE6-D3F8ACED2F68}" type="datetimeFigureOut">
              <a:rPr lang="hu-HU" smtClean="0"/>
              <a:pPr/>
              <a:t>2023. 10. 16.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0F482-115C-4D2C-8F6F-E4579B8F739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8909D-EAAD-4829-9EE6-D3F8ACED2F68}" type="datetimeFigureOut">
              <a:rPr lang="hu-HU" smtClean="0"/>
              <a:pPr/>
              <a:t>2023. 10. 16.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0F482-115C-4D2C-8F6F-E4579B8F739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hu-H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Kép beszúrásához kattintson az ikonra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8909D-EAAD-4829-9EE6-D3F8ACED2F68}" type="datetimeFigureOut">
              <a:rPr lang="hu-HU" smtClean="0"/>
              <a:pPr/>
              <a:t>2023. 10. 16.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0F482-115C-4D2C-8F6F-E4579B8F739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898909D-EAAD-4829-9EE6-D3F8ACED2F68}" type="datetimeFigureOut">
              <a:rPr lang="hu-HU" smtClean="0"/>
              <a:pPr/>
              <a:t>2023. 10. 16.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E50F482-115C-4D2C-8F6F-E4579B8F7398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5400" dirty="0" smtClean="0">
                <a:solidFill>
                  <a:srgbClr val="FF0000"/>
                </a:solidFill>
                <a:latin typeface="Times New Roman" pitchFamily="18" charset="0"/>
              </a:rPr>
              <a:t>A cinkcsoport elemei</a:t>
            </a:r>
            <a:endParaRPr lang="hu-HU" sz="54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hu-H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 HIGANY</a:t>
            </a:r>
            <a:endParaRPr lang="hu-H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hu-HU" b="1" dirty="0" smtClean="0"/>
              <a:t>cseppfolyós, ezüstfényű fém.</a:t>
            </a:r>
            <a:r>
              <a:rPr lang="hu-HU" dirty="0" smtClean="0"/>
              <a:t> </a:t>
            </a:r>
          </a:p>
          <a:p>
            <a:r>
              <a:rPr lang="hu-HU" dirty="0" smtClean="0"/>
              <a:t>felületi feszültsége nagy, nem tapad az edény falához, gömb alakot igyekszik felvenni</a:t>
            </a:r>
          </a:p>
          <a:p>
            <a:r>
              <a:rPr lang="hu-HU" b="1" dirty="0" smtClean="0"/>
              <a:t>Levegőn nem változik. </a:t>
            </a:r>
          </a:p>
          <a:p>
            <a:endParaRPr lang="hu-HU" dirty="0"/>
          </a:p>
        </p:txBody>
      </p:sp>
      <p:pic>
        <p:nvPicPr>
          <p:cNvPr id="4" name="Kép 3" descr="C:\Users\Beáta\Desktop\k8_150_kep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3573016"/>
            <a:ext cx="5072385" cy="2959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hu-H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 HIGANY</a:t>
            </a:r>
            <a:endParaRPr lang="hu-H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hu-HU" b="1" dirty="0" smtClean="0">
                <a:solidFill>
                  <a:srgbClr val="FF0000"/>
                </a:solidFill>
              </a:rPr>
              <a:t>1. Kénnel </a:t>
            </a:r>
            <a:r>
              <a:rPr lang="hu-HU" b="1" dirty="0" smtClean="0"/>
              <a:t>szobahőmérsékleten egyesül.</a:t>
            </a:r>
            <a:endParaRPr lang="hu-HU" dirty="0" smtClean="0"/>
          </a:p>
          <a:p>
            <a:pPr>
              <a:buNone/>
            </a:pPr>
            <a:r>
              <a:rPr lang="hu-HU" dirty="0" err="1" smtClean="0"/>
              <a:t>Cinnabarit</a:t>
            </a:r>
            <a:r>
              <a:rPr lang="hu-HU" dirty="0" smtClean="0"/>
              <a:t> (</a:t>
            </a:r>
            <a:r>
              <a:rPr lang="hu-HU" dirty="0" err="1" smtClean="0"/>
              <a:t>HgS</a:t>
            </a:r>
            <a:r>
              <a:rPr lang="hu-HU" dirty="0" smtClean="0"/>
              <a:t>)</a:t>
            </a:r>
          </a:p>
          <a:p>
            <a:r>
              <a:rPr lang="hu-HU" dirty="0" smtClean="0"/>
              <a:t>nem szublimál. </a:t>
            </a:r>
          </a:p>
          <a:p>
            <a:r>
              <a:rPr lang="hu-HU" dirty="0" smtClean="0"/>
              <a:t>higany nyomainak megkötésére kénpor</a:t>
            </a:r>
          </a:p>
          <a:p>
            <a:pPr>
              <a:buNone/>
            </a:pPr>
            <a:r>
              <a:rPr lang="hu-HU" b="1" dirty="0" smtClean="0"/>
              <a:t>A higany gőze</a:t>
            </a:r>
            <a:r>
              <a:rPr lang="hu-HU" dirty="0" smtClean="0"/>
              <a:t> tartósan </a:t>
            </a:r>
            <a:r>
              <a:rPr lang="hu-HU" b="1" dirty="0" smtClean="0"/>
              <a:t>belélegezve mérgező. </a:t>
            </a:r>
          </a:p>
          <a:p>
            <a:pPr>
              <a:buNone/>
            </a:pPr>
            <a:r>
              <a:rPr lang="hu-HU" b="1" dirty="0" smtClean="0"/>
              <a:t>Oldódó vegyületei mérgezőek.</a:t>
            </a:r>
            <a:endParaRPr lang="hu-HU" dirty="0" smtClean="0"/>
          </a:p>
          <a:p>
            <a:pPr>
              <a:buNone/>
            </a:pPr>
            <a:r>
              <a:rPr lang="hu-HU" dirty="0" err="1" smtClean="0"/>
              <a:t>Fh</a:t>
            </a:r>
            <a:r>
              <a:rPr lang="hu-HU" dirty="0" smtClean="0"/>
              <a:t>.: Hőmérőkben, laboratóriumi eszközökben, kvarclámpákban, műszerekben </a:t>
            </a:r>
            <a:r>
              <a:rPr lang="hu-HU" smtClean="0"/>
              <a:t>elterjedten alkalmazzák</a:t>
            </a:r>
            <a:endParaRPr lang="hu-HU" dirty="0" smtClean="0"/>
          </a:p>
          <a:p>
            <a:pPr>
              <a:buNone/>
            </a:pPr>
            <a:r>
              <a:rPr lang="hu-HU" b="1" dirty="0" smtClean="0">
                <a:solidFill>
                  <a:srgbClr val="FF0000"/>
                </a:solidFill>
              </a:rPr>
              <a:t>2. Amalgámok</a:t>
            </a:r>
          </a:p>
          <a:p>
            <a:pPr>
              <a:buFontTx/>
              <a:buChar char="-"/>
            </a:pPr>
            <a:r>
              <a:rPr lang="hu-HU" dirty="0" smtClean="0"/>
              <a:t>Az ezüst- és a rézamalgám fogtömésre használható. </a:t>
            </a:r>
          </a:p>
          <a:p>
            <a:pPr>
              <a:buFontTx/>
              <a:buChar char="-"/>
            </a:pPr>
            <a:r>
              <a:rPr lang="hu-HU" dirty="0" smtClean="0"/>
              <a:t>Arany- és ezüstamalgámmal aranyozni, ezüstözni lehet.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hu-H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 HIGANY</a:t>
            </a:r>
            <a:endParaRPr lang="hu-H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hu-HU" dirty="0" smtClean="0">
                <a:solidFill>
                  <a:srgbClr val="FF0000"/>
                </a:solidFill>
              </a:rPr>
              <a:t>Érce</a:t>
            </a:r>
            <a:r>
              <a:rPr lang="hu-HU" dirty="0" smtClean="0"/>
              <a:t> a </a:t>
            </a:r>
            <a:r>
              <a:rPr lang="hu-HU" i="1" dirty="0" err="1" smtClean="0"/>
              <a:t>cinnabarit</a:t>
            </a:r>
            <a:r>
              <a:rPr lang="hu-HU" dirty="0" smtClean="0"/>
              <a:t> (</a:t>
            </a:r>
            <a:r>
              <a:rPr lang="hu-HU" dirty="0" err="1" smtClean="0"/>
              <a:t>HgS</a:t>
            </a:r>
            <a:r>
              <a:rPr lang="hu-HU" dirty="0" smtClean="0"/>
              <a:t>).</a:t>
            </a:r>
          </a:p>
          <a:p>
            <a:endParaRPr lang="hu-HU" dirty="0"/>
          </a:p>
        </p:txBody>
      </p:sp>
      <p:pic>
        <p:nvPicPr>
          <p:cNvPr id="4" name="Tartalom helye 3" descr="C:\Users\Beáta\Desktop\k8_152_2.jp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2204864"/>
            <a:ext cx="4968552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FF0000"/>
                </a:solidFill>
              </a:rPr>
              <a:t>  Elemei</a:t>
            </a: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Cink  (</a:t>
            </a:r>
            <a:r>
              <a:rPr lang="hu-HU" dirty="0" err="1" smtClean="0"/>
              <a:t>Zn</a:t>
            </a:r>
            <a:r>
              <a:rPr lang="hu-HU" dirty="0" smtClean="0"/>
              <a:t>)</a:t>
            </a:r>
          </a:p>
          <a:p>
            <a:r>
              <a:rPr lang="hu-HU" dirty="0" smtClean="0"/>
              <a:t>Kadmium  (Cd)</a:t>
            </a:r>
          </a:p>
          <a:p>
            <a:r>
              <a:rPr lang="hu-HU" dirty="0" smtClean="0"/>
              <a:t>Higany (</a:t>
            </a:r>
            <a:r>
              <a:rPr lang="hu-HU" dirty="0" err="1" smtClean="0"/>
              <a:t>Hg</a:t>
            </a:r>
            <a:r>
              <a:rPr lang="hu-HU" dirty="0" smtClean="0"/>
              <a:t>)</a:t>
            </a:r>
          </a:p>
          <a:p>
            <a:pPr>
              <a:buNone/>
            </a:pPr>
            <a:r>
              <a:rPr lang="hu-HU" b="1" dirty="0" smtClean="0">
                <a:solidFill>
                  <a:srgbClr val="FF0000"/>
                </a:solidFill>
              </a:rPr>
              <a:t>Tulajdonságai:</a:t>
            </a:r>
          </a:p>
          <a:p>
            <a:pPr>
              <a:buFontTx/>
              <a:buChar char="-"/>
            </a:pPr>
            <a:r>
              <a:rPr lang="hu-HU" dirty="0" smtClean="0"/>
              <a:t>op. </a:t>
            </a:r>
            <a:r>
              <a:rPr lang="hu-HU" dirty="0" err="1" smtClean="0"/>
              <a:t>fp</a:t>
            </a:r>
            <a:r>
              <a:rPr lang="hu-HU" dirty="0" smtClean="0"/>
              <a:t>. alacsony</a:t>
            </a:r>
          </a:p>
          <a:p>
            <a:pPr>
              <a:buFontTx/>
              <a:buChar char="-"/>
            </a:pPr>
            <a:r>
              <a:rPr lang="hu-HU" dirty="0" smtClean="0"/>
              <a:t>nehézfémek</a:t>
            </a:r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>
                <a:solidFill>
                  <a:srgbClr val="FF0000"/>
                </a:solidFill>
              </a:rPr>
              <a:t>A CINK</a:t>
            </a:r>
            <a:br>
              <a:rPr lang="hu-HU" dirty="0" smtClean="0">
                <a:solidFill>
                  <a:srgbClr val="FF0000"/>
                </a:solidFill>
              </a:rPr>
            </a:b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u="sng" dirty="0" smtClean="0">
                <a:solidFill>
                  <a:srgbClr val="FF0000"/>
                </a:solidFill>
              </a:rPr>
              <a:t>Fizikai tulajdonságai:</a:t>
            </a:r>
          </a:p>
          <a:p>
            <a:r>
              <a:rPr lang="hu-H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Kékesfehér</a:t>
            </a:r>
          </a:p>
          <a:p>
            <a:r>
              <a:rPr lang="hu-H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Könnyen olvasztható</a:t>
            </a:r>
          </a:p>
          <a:p>
            <a:r>
              <a:rPr lang="hu-H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Horganyozott bádog: </a:t>
            </a:r>
            <a:r>
              <a:rPr lang="hu-H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Fe</a:t>
            </a:r>
            <a:r>
              <a:rPr lang="hu-H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+</a:t>
            </a:r>
            <a:r>
              <a:rPr lang="hu-H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Zn</a:t>
            </a:r>
            <a:endParaRPr lang="hu-H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hu-H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Levegő oxigénje oxidálja, oxidréteg védi az átalakulástól</a:t>
            </a:r>
          </a:p>
          <a:p>
            <a:endParaRPr lang="hu-H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endParaRPr lang="hu-H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hu-H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hu-H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hu-H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hu-H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hu-HU" dirty="0"/>
          </a:p>
        </p:txBody>
      </p:sp>
      <p:sp>
        <p:nvSpPr>
          <p:cNvPr id="2052" name="AutoShape 4" descr="https://www.mozaweb.hu/course/kemia_8/jpg_big/k8_151_1-uj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9" name="Kép 8" descr="C:\Users\Beáta\Desktop\k8_151_1-uj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836712"/>
            <a:ext cx="3024336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>
                <a:solidFill>
                  <a:srgbClr val="FF0000"/>
                </a:solidFill>
              </a:rPr>
              <a:t>A CINK</a:t>
            </a:r>
            <a:br>
              <a:rPr lang="hu-HU" dirty="0" smtClean="0">
                <a:solidFill>
                  <a:srgbClr val="FF0000"/>
                </a:solidFill>
              </a:rPr>
            </a:b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u-HU" b="1" u="sng" dirty="0" smtClean="0">
                <a:solidFill>
                  <a:srgbClr val="FF0000"/>
                </a:solidFill>
              </a:rPr>
              <a:t>Kémiai tulajdonságai:</a:t>
            </a:r>
          </a:p>
          <a:p>
            <a:pPr>
              <a:buNone/>
            </a:pPr>
            <a:r>
              <a:rPr lang="hu-H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1. </a:t>
            </a:r>
          </a:p>
          <a:p>
            <a:pPr>
              <a:buNone/>
            </a:pPr>
            <a:r>
              <a:rPr lang="hu-HU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Hevítés</a:t>
            </a:r>
            <a:r>
              <a:rPr lang="hu-H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  <a:r>
              <a:rPr lang="hu-H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ZnO</a:t>
            </a:r>
            <a:r>
              <a:rPr lang="hu-H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keletkezik</a:t>
            </a:r>
          </a:p>
          <a:p>
            <a:pPr>
              <a:buNone/>
            </a:pPr>
            <a:r>
              <a:rPr lang="hu-H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2. </a:t>
            </a:r>
          </a:p>
          <a:p>
            <a:pPr>
              <a:buNone/>
            </a:pPr>
            <a:r>
              <a:rPr lang="hu-HU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Kénpor</a:t>
            </a:r>
            <a:r>
              <a:rPr lang="hu-H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+cinkpor hevítés, </a:t>
            </a:r>
            <a:r>
              <a:rPr lang="hu-H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ZnS</a:t>
            </a:r>
            <a:r>
              <a:rPr lang="hu-H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keletkezik</a:t>
            </a:r>
          </a:p>
          <a:p>
            <a:pPr>
              <a:buNone/>
            </a:pPr>
            <a:r>
              <a:rPr lang="hu-H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https://www.mozaweb.hu/Extra-Videok-Ken_es_cink_egyesulese-147721</a:t>
            </a:r>
          </a:p>
          <a:p>
            <a:pPr>
              <a:buNone/>
            </a:pPr>
            <a:r>
              <a:rPr lang="hu-H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3.</a:t>
            </a:r>
          </a:p>
          <a:p>
            <a:pPr>
              <a:buNone/>
            </a:pPr>
            <a:r>
              <a:rPr lang="hu-H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Savakban, lúgokban </a:t>
            </a:r>
            <a:r>
              <a:rPr lang="hu-HU" dirty="0" smtClean="0">
                <a:solidFill>
                  <a:srgbClr val="FF0000"/>
                </a:solidFill>
              </a:rPr>
              <a:t>hidrogénfejlődés</a:t>
            </a:r>
            <a:r>
              <a:rPr lang="hu-H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közben oldódik</a:t>
            </a:r>
          </a:p>
          <a:p>
            <a:pPr>
              <a:buNone/>
            </a:pPr>
            <a:endParaRPr lang="hu-H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hu-H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hu-H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hu-H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hu-H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>
                <a:solidFill>
                  <a:srgbClr val="FF0000"/>
                </a:solidFill>
              </a:rPr>
              <a:t>A CINK</a:t>
            </a:r>
            <a:br>
              <a:rPr lang="hu-HU" dirty="0" smtClean="0">
                <a:solidFill>
                  <a:srgbClr val="FF0000"/>
                </a:solidFill>
              </a:rPr>
            </a:b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u-HU" b="1" u="sng" dirty="0" smtClean="0">
                <a:solidFill>
                  <a:srgbClr val="FF0000"/>
                </a:solidFill>
              </a:rPr>
              <a:t>Felhasználása:</a:t>
            </a:r>
          </a:p>
          <a:p>
            <a:pPr>
              <a:buNone/>
            </a:pPr>
            <a:r>
              <a:rPr lang="hu-H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1.</a:t>
            </a:r>
          </a:p>
          <a:p>
            <a:pPr>
              <a:buNone/>
            </a:pPr>
            <a:r>
              <a:rPr lang="hu-HU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Horganyozott bádog</a:t>
            </a:r>
            <a:r>
              <a:rPr lang="hu-H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  <a:r>
              <a:rPr lang="hu-HU" dirty="0" smtClean="0"/>
              <a:t>vastárgyat olvasztott cinkbe mártják, korrózióvédő bevonatként alkalmazzák</a:t>
            </a:r>
          </a:p>
          <a:p>
            <a:pPr>
              <a:buNone/>
            </a:pPr>
            <a:r>
              <a:rPr lang="hu-HU" dirty="0" smtClean="0"/>
              <a:t>tetőfedő lemez, esőcsatorna, kanna</a:t>
            </a:r>
            <a:endParaRPr lang="hu-H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hu-H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2. </a:t>
            </a:r>
          </a:p>
          <a:p>
            <a:pPr>
              <a:buNone/>
            </a:pPr>
            <a:r>
              <a:rPr lang="hu-HU" dirty="0" smtClean="0"/>
              <a:t>Szárazelemek (zseblámpaelemek) készítése</a:t>
            </a:r>
            <a:endParaRPr lang="hu-H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hu-HU" dirty="0" smtClean="0"/>
              <a:t>3.</a:t>
            </a:r>
          </a:p>
          <a:p>
            <a:pPr>
              <a:buNone/>
            </a:pPr>
            <a:r>
              <a:rPr lang="hu-HU" dirty="0" smtClean="0"/>
              <a:t>Fontos ötvözete a </a:t>
            </a:r>
            <a:r>
              <a:rPr lang="hu-HU" i="1" dirty="0" smtClean="0"/>
              <a:t>sárgaréz</a:t>
            </a:r>
            <a:endParaRPr lang="hu-H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hu-H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hu-H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hu-H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hu-H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>
                <a:solidFill>
                  <a:srgbClr val="FF0000"/>
                </a:solidFill>
              </a:rPr>
              <a:t>A CINK</a:t>
            </a:r>
            <a:br>
              <a:rPr lang="hu-HU" dirty="0" smtClean="0">
                <a:solidFill>
                  <a:srgbClr val="FF0000"/>
                </a:solidFill>
              </a:rPr>
            </a:b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b="1" u="sng" dirty="0" smtClean="0">
                <a:solidFill>
                  <a:srgbClr val="FF0000"/>
                </a:solidFill>
              </a:rPr>
              <a:t>Érce:</a:t>
            </a:r>
          </a:p>
          <a:p>
            <a:endParaRPr lang="hu-H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hu-HU" dirty="0" smtClean="0"/>
              <a:t>a </a:t>
            </a:r>
            <a:r>
              <a:rPr lang="hu-HU" i="1" dirty="0" smtClean="0"/>
              <a:t>szfalerit</a:t>
            </a:r>
            <a:r>
              <a:rPr lang="hu-HU" dirty="0" smtClean="0"/>
              <a:t> (</a:t>
            </a:r>
            <a:r>
              <a:rPr lang="hu-HU" dirty="0" err="1" smtClean="0"/>
              <a:t>ZnS</a:t>
            </a:r>
            <a:r>
              <a:rPr lang="hu-HU" dirty="0" smtClean="0"/>
              <a:t>).</a:t>
            </a:r>
            <a:endParaRPr lang="hu-H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hu-H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hu-H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hu-HU" b="1" dirty="0" smtClean="0">
                <a:solidFill>
                  <a:srgbClr val="FF0000"/>
                </a:solidFill>
              </a:rPr>
              <a:t>Élettani hatása </a:t>
            </a:r>
            <a:r>
              <a:rPr lang="hu-HU" dirty="0" smtClean="0"/>
              <a:t>jelentős</a:t>
            </a:r>
          </a:p>
          <a:p>
            <a:pPr>
              <a:buNone/>
            </a:pPr>
            <a:r>
              <a:rPr lang="hu-HU" i="1" dirty="0" smtClean="0"/>
              <a:t>- nagyobb mennyiségben mérgező</a:t>
            </a:r>
          </a:p>
          <a:p>
            <a:pPr>
              <a:buNone/>
            </a:pPr>
            <a:r>
              <a:rPr lang="hu-HU" i="1" dirty="0" smtClean="0"/>
              <a:t>- kis mennyisége az élőlények és az ember számára is nélkülözhetetlen</a:t>
            </a:r>
            <a:endParaRPr lang="hu-HU" dirty="0"/>
          </a:p>
        </p:txBody>
      </p:sp>
      <p:pic>
        <p:nvPicPr>
          <p:cNvPr id="4" name="irc_mi" descr="http://asvanytan.nyf.hu/files_asvany/images/szfalerit1.preview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836712"/>
            <a:ext cx="4752528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>
                <a:solidFill>
                  <a:srgbClr val="FF0000"/>
                </a:solidFill>
              </a:rPr>
              <a:t>A CINK</a:t>
            </a:r>
            <a:br>
              <a:rPr lang="hu-HU" dirty="0" smtClean="0">
                <a:solidFill>
                  <a:srgbClr val="FF0000"/>
                </a:solidFill>
              </a:rPr>
            </a:b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535723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hu-HU" b="1" u="sng" dirty="0" smtClean="0">
                <a:solidFill>
                  <a:srgbClr val="FF0000"/>
                </a:solidFill>
              </a:rPr>
              <a:t>Vegyületei:</a:t>
            </a:r>
          </a:p>
          <a:p>
            <a:pPr>
              <a:buNone/>
            </a:pPr>
            <a:r>
              <a:rPr lang="hu-H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1.</a:t>
            </a:r>
            <a:r>
              <a:rPr lang="hu-HU" b="1" i="1" dirty="0" smtClean="0">
                <a:solidFill>
                  <a:srgbClr val="C00000"/>
                </a:solidFill>
              </a:rPr>
              <a:t> </a:t>
            </a:r>
            <a:r>
              <a:rPr lang="hu-HU" b="1" i="1" dirty="0" smtClean="0">
                <a:solidFill>
                  <a:srgbClr val="FF0000"/>
                </a:solidFill>
              </a:rPr>
              <a:t>Cink-oxid</a:t>
            </a:r>
            <a:endParaRPr lang="hu-HU" b="1" dirty="0" smtClean="0">
              <a:solidFill>
                <a:srgbClr val="FF0000"/>
              </a:solidFill>
            </a:endParaRPr>
          </a:p>
          <a:p>
            <a:r>
              <a:rPr lang="hu-HU" b="1" dirty="0" smtClean="0"/>
              <a:t>festékek, lakkok készítésére használják </a:t>
            </a:r>
          </a:p>
          <a:p>
            <a:r>
              <a:rPr lang="hu-HU" b="1" dirty="0" smtClean="0"/>
              <a:t>púderekben, a gyógyászat fertőtlenítő és szárítóhatású szerként alkalmazzák</a:t>
            </a:r>
          </a:p>
          <a:p>
            <a:pPr>
              <a:buNone/>
            </a:pPr>
            <a:r>
              <a:rPr lang="hu-HU" b="1" dirty="0" smtClean="0"/>
              <a:t>2. </a:t>
            </a:r>
            <a:r>
              <a:rPr lang="hu-HU" b="1" i="1" dirty="0" smtClean="0">
                <a:solidFill>
                  <a:srgbClr val="FF0000"/>
                </a:solidFill>
              </a:rPr>
              <a:t>Cink-szulfid</a:t>
            </a:r>
          </a:p>
          <a:p>
            <a:r>
              <a:rPr lang="hu-HU" b="1" dirty="0" smtClean="0"/>
              <a:t> erős megvilágítás után sötétben világít, röntgenbesugárzás hatására </a:t>
            </a:r>
            <a:r>
              <a:rPr lang="hu-HU" b="1" u="sng" dirty="0" smtClean="0">
                <a:solidFill>
                  <a:srgbClr val="00B050"/>
                </a:solidFill>
              </a:rPr>
              <a:t>fluoreszkál</a:t>
            </a:r>
            <a:r>
              <a:rPr lang="hu-HU" b="1" u="sng" dirty="0" smtClean="0"/>
              <a:t> </a:t>
            </a:r>
          </a:p>
          <a:p>
            <a:r>
              <a:rPr lang="hu-HU" b="1" dirty="0" smtClean="0"/>
              <a:t>televízió-képernyőben, röntgenkészülékek fluoreszkáló ernyőjén </a:t>
            </a:r>
          </a:p>
          <a:p>
            <a:r>
              <a:rPr lang="hu-HU" b="1" dirty="0" err="1" smtClean="0"/>
              <a:t>ZnS</a:t>
            </a:r>
            <a:r>
              <a:rPr lang="hu-HU" b="1" dirty="0" smtClean="0"/>
              <a:t>+radioaktív anyag</a:t>
            </a:r>
          </a:p>
          <a:p>
            <a:pPr>
              <a:buNone/>
            </a:pPr>
            <a:r>
              <a:rPr lang="hu-HU" b="1" dirty="0" smtClean="0"/>
              <a:t>világító festék pl. óramutatókon és számlapokon</a:t>
            </a:r>
            <a:endParaRPr lang="hu-HU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" name="Egyenes összekötő nyíllal 5"/>
          <p:cNvCxnSpPr/>
          <p:nvPr/>
        </p:nvCxnSpPr>
        <p:spPr>
          <a:xfrm>
            <a:off x="4572000" y="4941168"/>
            <a:ext cx="151216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Periodic Table fridge magnet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6024" y="0"/>
            <a:ext cx="9360023" cy="71014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hu-H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 KADMIUM</a:t>
            </a:r>
            <a:endParaRPr lang="hu-H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hu-HU" dirty="0" smtClean="0"/>
              <a:t>A </a:t>
            </a:r>
            <a:r>
              <a:rPr lang="hu-HU" i="1" dirty="0" smtClean="0"/>
              <a:t>korrózió elleni védelemben</a:t>
            </a:r>
            <a:r>
              <a:rPr lang="hu-HU" dirty="0" smtClean="0"/>
              <a:t> bevonatként jobb, mint a cink. Magas ára akadályozza szélesebb körű alkalmazását.</a:t>
            </a:r>
          </a:p>
          <a:p>
            <a:r>
              <a:rPr lang="hu-HU" dirty="0" smtClean="0"/>
              <a:t>Felhasználják lúgos akkumulátorok, elemek készítésére. </a:t>
            </a:r>
            <a:r>
              <a:rPr lang="hu-HU" b="1" dirty="0" smtClean="0"/>
              <a:t>Vegyületei nagyon mérgezőek, ezért kell minden elhasznált szárazelemet gyűjtőbe tenni.</a:t>
            </a:r>
            <a:r>
              <a:rPr lang="hu-HU" dirty="0" smtClean="0"/>
              <a:t> Atomreaktorokban a kadmium neutronlassító.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egycsúcs">
  <a:themeElements>
    <a:clrScheme name="Fényűző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Hegycsúcs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egycsúcs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162</TotalTime>
  <Words>324</Words>
  <Application>Microsoft Office PowerPoint</Application>
  <PresentationFormat>Diavetítés a képernyőre (4:3 oldalarány)</PresentationFormat>
  <Paragraphs>83</Paragraphs>
  <Slides>12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9" baseType="lpstr">
      <vt:lpstr>Book Antiqua</vt:lpstr>
      <vt:lpstr>Lucida Sans</vt:lpstr>
      <vt:lpstr>Times New Roman</vt:lpstr>
      <vt:lpstr>Wingdings</vt:lpstr>
      <vt:lpstr>Wingdings 2</vt:lpstr>
      <vt:lpstr>Wingdings 3</vt:lpstr>
      <vt:lpstr>Hegycsúcs</vt:lpstr>
      <vt:lpstr>A cinkcsoport elemei</vt:lpstr>
      <vt:lpstr>  Elemei</vt:lpstr>
      <vt:lpstr>A CINK </vt:lpstr>
      <vt:lpstr>A CINK </vt:lpstr>
      <vt:lpstr>A CINK </vt:lpstr>
      <vt:lpstr>A CINK </vt:lpstr>
      <vt:lpstr>A CINK </vt:lpstr>
      <vt:lpstr>PowerPoint-bemutató</vt:lpstr>
      <vt:lpstr>A KADMIUM</vt:lpstr>
      <vt:lpstr>A HIGANY</vt:lpstr>
      <vt:lpstr>A HIGANY</vt:lpstr>
      <vt:lpstr>A HIGANY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cinkcsoport elemei</dc:title>
  <dc:creator>Beáta</dc:creator>
  <cp:lastModifiedBy>Kardos Beáta</cp:lastModifiedBy>
  <cp:revision>30</cp:revision>
  <dcterms:created xsi:type="dcterms:W3CDTF">2014-10-25T16:22:35Z</dcterms:created>
  <dcterms:modified xsi:type="dcterms:W3CDTF">2023-10-16T12:35:39Z</dcterms:modified>
</cp:coreProperties>
</file>