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B472EEE-E527-4BB7-A2BE-1225CE34DFE2}" type="datetimeFigureOut">
              <a:rPr lang="hu-HU" smtClean="0"/>
              <a:t>2023. 10. 16.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FCA6543-64FE-4EF5-ACCE-4C1467ED9D2E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00034" y="2000241"/>
            <a:ext cx="8339166" cy="4075546"/>
          </a:xfrm>
        </p:spPr>
        <p:txBody>
          <a:bodyPr>
            <a:normAutofit/>
          </a:bodyPr>
          <a:lstStyle/>
          <a:p>
            <a:r>
              <a:rPr lang="hu-HU" sz="7200" dirty="0" smtClean="0"/>
              <a:t>A szén-monoxid, szén-dioxid és a szénsav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858280" y="274638"/>
            <a:ext cx="75408" cy="3682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4414" y="785794"/>
            <a:ext cx="7719274" cy="5462606"/>
          </a:xfrm>
        </p:spPr>
        <p:txBody>
          <a:bodyPr/>
          <a:lstStyle/>
          <a:p>
            <a:pPr>
              <a:buNone/>
            </a:pPr>
            <a:r>
              <a:rPr lang="hu-HU" sz="3600" dirty="0" smtClean="0"/>
              <a:t>Vízzel való reakciója: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H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CO</a:t>
            </a:r>
            <a:r>
              <a:rPr lang="hu-HU" sz="1800" dirty="0" smtClean="0">
                <a:solidFill>
                  <a:srgbClr val="FF0000"/>
                </a:solidFill>
              </a:rPr>
              <a:t>3</a:t>
            </a:r>
            <a:r>
              <a:rPr lang="hu-HU" dirty="0" smtClean="0">
                <a:solidFill>
                  <a:srgbClr val="FF0000"/>
                </a:solidFill>
              </a:rPr>
              <a:t> + 2H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O</a:t>
            </a:r>
            <a:r>
              <a:rPr lang="hu-HU" sz="1800" dirty="0" smtClean="0">
                <a:solidFill>
                  <a:srgbClr val="FF0000"/>
                </a:solidFill>
              </a:rPr>
              <a:t>           </a:t>
            </a:r>
            <a:r>
              <a:rPr lang="hu-HU" dirty="0" smtClean="0">
                <a:solidFill>
                  <a:srgbClr val="FF0000"/>
                </a:solidFill>
              </a:rPr>
              <a:t> 2H</a:t>
            </a:r>
            <a:r>
              <a:rPr lang="hu-HU" sz="1800" dirty="0" smtClean="0">
                <a:solidFill>
                  <a:srgbClr val="FF0000"/>
                </a:solidFill>
              </a:rPr>
              <a:t>3</a:t>
            </a:r>
            <a:r>
              <a:rPr lang="hu-HU" dirty="0" smtClean="0">
                <a:solidFill>
                  <a:srgbClr val="FF0000"/>
                </a:solidFill>
              </a:rPr>
              <a:t>O + CO</a:t>
            </a:r>
            <a:r>
              <a:rPr lang="hu-HU" sz="1800" dirty="0" smtClean="0">
                <a:solidFill>
                  <a:srgbClr val="FF0000"/>
                </a:solidFill>
              </a:rPr>
              <a:t>3</a:t>
            </a:r>
          </a:p>
          <a:p>
            <a:pPr>
              <a:buNone/>
            </a:pPr>
            <a:r>
              <a:rPr lang="hu-HU" sz="1800" dirty="0" smtClean="0">
                <a:solidFill>
                  <a:srgbClr val="FF0000"/>
                </a:solidFill>
              </a:rPr>
              <a:t>                                                            </a:t>
            </a:r>
            <a:r>
              <a:rPr lang="hu-HU" sz="2000" dirty="0" smtClean="0"/>
              <a:t>(</a:t>
            </a:r>
            <a:r>
              <a:rPr lang="hu-HU" sz="2000" dirty="0" err="1" smtClean="0"/>
              <a:t>oxónium-ion</a:t>
            </a:r>
            <a:r>
              <a:rPr lang="hu-HU" sz="2000" dirty="0" smtClean="0"/>
              <a:t>)</a:t>
            </a:r>
          </a:p>
          <a:p>
            <a:pPr>
              <a:buNone/>
            </a:pPr>
            <a:r>
              <a:rPr lang="hu-HU" sz="1800" dirty="0" smtClean="0">
                <a:solidFill>
                  <a:srgbClr val="FF0000"/>
                </a:solidFill>
              </a:rPr>
              <a:t>                 </a:t>
            </a:r>
            <a:r>
              <a:rPr lang="hu-HU" sz="2000" dirty="0" smtClean="0">
                <a:solidFill>
                  <a:srgbClr val="FF0000"/>
                </a:solidFill>
              </a:rPr>
              <a:t>2p+                     </a:t>
            </a:r>
          </a:p>
          <a:p>
            <a:pPr>
              <a:buNone/>
            </a:pPr>
            <a:r>
              <a:rPr lang="hu-HU" sz="2000" dirty="0" smtClean="0">
                <a:solidFill>
                  <a:srgbClr val="FF0000"/>
                </a:solidFill>
              </a:rPr>
              <a:t>  </a:t>
            </a:r>
            <a:r>
              <a:rPr lang="hu-HU" sz="2800" dirty="0" smtClean="0"/>
              <a:t>sav      -     bázis reakció</a:t>
            </a:r>
            <a:endParaRPr lang="hu-HU" sz="2800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4000496" y="2143116"/>
            <a:ext cx="57150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rot="10800000">
            <a:off x="3929058" y="2285992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rot="5400000">
            <a:off x="1893869" y="2963859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2143108" y="321468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rot="5400000" flipH="1" flipV="1">
            <a:off x="3179753" y="296385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rot="5400000" flipH="1" flipV="1">
            <a:off x="1464447" y="289321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 rot="5400000" flipH="1" flipV="1">
            <a:off x="3358348" y="285670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://termalonline.hu/wp-content/uploads/2012/10/szensavbub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786190"/>
            <a:ext cx="6157762" cy="2524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29652" y="274638"/>
            <a:ext cx="504036" cy="3682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4414" y="857232"/>
            <a:ext cx="7719274" cy="5391168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Szénsav sói: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err="1" smtClean="0"/>
              <a:t>kálcium-karbonát</a:t>
            </a:r>
            <a:r>
              <a:rPr lang="hu-HU" dirty="0" smtClean="0"/>
              <a:t> (CaCO</a:t>
            </a:r>
            <a:r>
              <a:rPr lang="hu-HU" sz="2000" dirty="0" smtClean="0"/>
              <a:t>3</a:t>
            </a:r>
            <a:r>
              <a:rPr lang="hu-HU" dirty="0" smtClean="0"/>
              <a:t> – mészkő)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márvány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dolomit (</a:t>
            </a:r>
            <a:r>
              <a:rPr lang="hu-HU" dirty="0" err="1" smtClean="0"/>
              <a:t>CaMg</a:t>
            </a:r>
            <a:r>
              <a:rPr lang="hu-HU" dirty="0" smtClean="0"/>
              <a:t>(CO</a:t>
            </a:r>
            <a:r>
              <a:rPr lang="hu-HU" sz="2000" dirty="0" smtClean="0"/>
              <a:t>3</a:t>
            </a:r>
            <a:r>
              <a:rPr lang="hu-HU" dirty="0" smtClean="0"/>
              <a:t>)</a:t>
            </a:r>
            <a:r>
              <a:rPr lang="hu-HU" sz="2000" dirty="0" smtClean="0"/>
              <a:t>2</a:t>
            </a:r>
            <a:r>
              <a:rPr lang="hu-HU" sz="3600" dirty="0" smtClean="0"/>
              <a:t>)</a:t>
            </a:r>
            <a:endParaRPr lang="hu-HU" sz="3600" dirty="0">
              <a:solidFill>
                <a:srgbClr val="FF0000"/>
              </a:solidFill>
            </a:endParaRPr>
          </a:p>
        </p:txBody>
      </p:sp>
      <p:pic>
        <p:nvPicPr>
          <p:cNvPr id="13314" name="Picture 2" descr="http://www.fogyasztok.hu/kepek/cikk_kep/5800szifon_mg_09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857628"/>
            <a:ext cx="4762500" cy="2647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wavyHeavy" dirty="0" smtClean="0"/>
              <a:t>A szén-monoxid (CO)</a:t>
            </a:r>
            <a:endParaRPr lang="hu-HU" u="wavyHeavy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28662" y="1643050"/>
            <a:ext cx="7933588" cy="4748226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Fizikai tulajdonságai:</a:t>
            </a:r>
          </a:p>
          <a:p>
            <a:r>
              <a:rPr lang="hu-HU" dirty="0" smtClean="0"/>
              <a:t> színtelen</a:t>
            </a:r>
          </a:p>
          <a:p>
            <a:r>
              <a:rPr lang="hu-HU" dirty="0" smtClean="0"/>
              <a:t> szagtalan </a:t>
            </a:r>
          </a:p>
          <a:p>
            <a:r>
              <a:rPr lang="hu-HU" dirty="0" smtClean="0"/>
              <a:t> gáz</a:t>
            </a:r>
          </a:p>
          <a:p>
            <a:r>
              <a:rPr lang="hu-HU" dirty="0" smtClean="0"/>
              <a:t> alig oldódik vízben</a:t>
            </a:r>
          </a:p>
          <a:p>
            <a:r>
              <a:rPr lang="hu-HU" dirty="0" smtClean="0"/>
              <a:t> redukáló szer</a:t>
            </a:r>
          </a:p>
          <a:p>
            <a:r>
              <a:rPr lang="hu-HU" dirty="0" smtClean="0"/>
              <a:t> mérgező</a:t>
            </a:r>
          </a:p>
          <a:p>
            <a:endParaRPr lang="hu-HU" dirty="0"/>
          </a:p>
        </p:txBody>
      </p:sp>
      <p:pic>
        <p:nvPicPr>
          <p:cNvPr id="22530" name="Picture 2" descr="http://monsignore.hu/wp-content/uploads/2012/10/c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928934"/>
            <a:ext cx="3333750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16" y="0"/>
            <a:ext cx="2075672" cy="141763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4414" y="928670"/>
            <a:ext cx="7719274" cy="5319730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Kémiai tulajdonságai: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háromszoros </a:t>
            </a:r>
            <a:r>
              <a:rPr lang="hu-HU" dirty="0" err="1" smtClean="0"/>
              <a:t>kovalenskötésű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oxidáció (égés) során: 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2CO + O</a:t>
            </a:r>
            <a:r>
              <a:rPr lang="hu-HU" sz="1600" dirty="0" smtClean="0">
                <a:solidFill>
                  <a:srgbClr val="FF0000"/>
                </a:solidFill>
              </a:rPr>
              <a:t>2 </a:t>
            </a:r>
            <a:r>
              <a:rPr lang="hu-HU" sz="2800" dirty="0" smtClean="0">
                <a:solidFill>
                  <a:srgbClr val="FF0000"/>
                </a:solidFill>
              </a:rPr>
              <a:t>= 2CO</a:t>
            </a:r>
            <a:r>
              <a:rPr lang="hu-HU" sz="1800" dirty="0" smtClean="0">
                <a:solidFill>
                  <a:srgbClr val="FF0000"/>
                </a:solidFill>
              </a:rPr>
              <a:t>2  </a:t>
            </a:r>
            <a:r>
              <a:rPr lang="hu-HU" dirty="0" smtClean="0"/>
              <a:t>(oxidációs száma: +4)</a:t>
            </a:r>
            <a:endParaRPr lang="hu-HU" sz="1800" dirty="0" smtClean="0"/>
          </a:p>
          <a:p>
            <a:r>
              <a:rPr lang="hu-HU" dirty="0" smtClean="0"/>
              <a:t> erős </a:t>
            </a:r>
            <a:r>
              <a:rPr lang="hu-HU" dirty="0" err="1" smtClean="0"/>
              <a:t>redukálószer</a:t>
            </a:r>
            <a:r>
              <a:rPr lang="hu-HU" dirty="0" smtClean="0"/>
              <a:t>: 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Fe</a:t>
            </a:r>
            <a:r>
              <a:rPr lang="hu-HU" sz="20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O</a:t>
            </a:r>
            <a:r>
              <a:rPr lang="hu-HU" sz="1800" dirty="0" smtClean="0">
                <a:solidFill>
                  <a:srgbClr val="FF0000"/>
                </a:solidFill>
              </a:rPr>
              <a:t>3</a:t>
            </a:r>
            <a:r>
              <a:rPr lang="hu-HU" dirty="0" smtClean="0">
                <a:solidFill>
                  <a:srgbClr val="FF0000"/>
                </a:solidFill>
              </a:rPr>
              <a:t> + 3CO = 2Fe + 3CO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endParaRPr lang="hu-HU" dirty="0" smtClean="0">
              <a:solidFill>
                <a:srgbClr val="FF0000"/>
              </a:solidFill>
            </a:endParaRPr>
          </a:p>
        </p:txBody>
      </p:sp>
      <p:pic>
        <p:nvPicPr>
          <p:cNvPr id="21506" name="Picture 2" descr="http://kemecsementok.lapunk.hu/tarhely/kemecsementok/kepek/300px_carbon_monoxide_3d_vd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4591049"/>
            <a:ext cx="2857500" cy="2266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57554" y="274638"/>
            <a:ext cx="5576134" cy="511156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158" y="0"/>
            <a:ext cx="8786842" cy="44291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Élettani hatása: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dirty="0" smtClean="0"/>
              <a:t>A szén-monoxid nagyon mérgező gáz.</a:t>
            </a:r>
          </a:p>
          <a:p>
            <a:pPr>
              <a:buNone/>
            </a:pPr>
            <a:r>
              <a:rPr lang="hu-HU" dirty="0" smtClean="0"/>
              <a:t>Mérgező hatása azzal magyarázható, hogy a  vér hemoglobinjában található vasatomokkal stabil komplexet, szén-monoxid-hemoglobint képez, ezzel a szervezet oxigénfelvételét és oxigénellátását akadályozza.</a:t>
            </a:r>
            <a:endParaRPr lang="hu-HU" dirty="0" smtClean="0">
              <a:solidFill>
                <a:srgbClr val="FF0000"/>
              </a:solidFill>
            </a:endParaRPr>
          </a:p>
        </p:txBody>
      </p:sp>
      <p:pic>
        <p:nvPicPr>
          <p:cNvPr id="20482" name="Picture 2" descr="http://monsignore.hu/wp-content/uploads/2012/10/co_hata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071942"/>
            <a:ext cx="4000528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wavyHeavy" dirty="0" smtClean="0"/>
              <a:t>Szén-dioxid (CO</a:t>
            </a:r>
            <a:r>
              <a:rPr lang="hu-HU" sz="2800" u="wavyHeavy" dirty="0" smtClean="0"/>
              <a:t>2</a:t>
            </a:r>
            <a:r>
              <a:rPr lang="hu-HU" u="wavyHeavy" dirty="0" smtClean="0"/>
              <a:t>)</a:t>
            </a:r>
            <a:endParaRPr lang="hu-HU" u="wavyHeavy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Fizikai tulajdonságai:</a:t>
            </a:r>
          </a:p>
          <a:p>
            <a:r>
              <a:rPr lang="hu-HU" dirty="0" smtClean="0"/>
              <a:t> színtelen</a:t>
            </a:r>
          </a:p>
          <a:p>
            <a:r>
              <a:rPr lang="hu-HU" dirty="0" smtClean="0"/>
              <a:t> szagtalan</a:t>
            </a:r>
          </a:p>
          <a:p>
            <a:r>
              <a:rPr lang="hu-HU" dirty="0" smtClean="0"/>
              <a:t> levegőnél nehezebb gáz</a:t>
            </a:r>
          </a:p>
          <a:p>
            <a:r>
              <a:rPr lang="hu-HU" dirty="0" smtClean="0"/>
              <a:t>  veszélyes lehet pincékben</a:t>
            </a:r>
          </a:p>
          <a:p>
            <a:r>
              <a:rPr lang="hu-HU" dirty="0" smtClean="0"/>
              <a:t> fulladást okoz</a:t>
            </a:r>
          </a:p>
          <a:p>
            <a:r>
              <a:rPr lang="hu-HU" dirty="0" smtClean="0"/>
              <a:t> égést nem táplálja</a:t>
            </a:r>
          </a:p>
          <a:p>
            <a:r>
              <a:rPr lang="hu-HU" dirty="0" smtClean="0"/>
              <a:t> ha a gyertya elalszik </a:t>
            </a:r>
          </a:p>
          <a:p>
            <a:pPr>
              <a:buNone/>
            </a:pPr>
            <a:r>
              <a:rPr lang="hu-HU" dirty="0" smtClean="0"/>
              <a:t>szén-dioxid van jelen</a:t>
            </a:r>
            <a:endParaRPr lang="hu-HU" dirty="0"/>
          </a:p>
        </p:txBody>
      </p:sp>
      <p:pic>
        <p:nvPicPr>
          <p:cNvPr id="19458" name="Picture 2" descr="http://www.hazforum.hu/assets/szen-dioxid-kibocsat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459488"/>
            <a:ext cx="2714644" cy="2119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861622" cy="43971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9274" cy="5033978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Kémiai tulajdonságai: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vízzel való reakciója:</a:t>
            </a:r>
          </a:p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CO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 + H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O         H</a:t>
            </a:r>
            <a:r>
              <a:rPr lang="hu-HU" sz="1800" dirty="0" smtClean="0">
                <a:solidFill>
                  <a:srgbClr val="FF0000"/>
                </a:solidFill>
              </a:rPr>
              <a:t>2</a:t>
            </a:r>
            <a:r>
              <a:rPr lang="hu-HU" dirty="0" smtClean="0">
                <a:solidFill>
                  <a:srgbClr val="FF0000"/>
                </a:solidFill>
              </a:rPr>
              <a:t>CO</a:t>
            </a:r>
            <a:r>
              <a:rPr lang="hu-HU" sz="18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poláris kötésű</a:t>
            </a:r>
          </a:p>
          <a:p>
            <a:r>
              <a:rPr lang="hu-HU" dirty="0" smtClean="0"/>
              <a:t> a szén-dioxid szilárd halmazállapotát szárazjégnek nevezzük. A sűrűsége standard hőmérsékleten és nyomáson körülbelül 1,98 kg/m³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3500430" y="2571744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 rot="10800000">
            <a:off x="3428992" y="2714620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6" name="Picture 4" descr="http://upload.wikimedia.org/wikipedia/commons/thumb/e/e3/Propan-1-ol-3D-balls.png/200px-Propan-1-ol-3D-bal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357826"/>
            <a:ext cx="1905000" cy="104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86644" y="274638"/>
            <a:ext cx="1647044" cy="36828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1538" y="1643050"/>
            <a:ext cx="7862150" cy="4605350"/>
          </a:xfrm>
        </p:spPr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Felhasználása: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szódagyártás</a:t>
            </a:r>
          </a:p>
          <a:p>
            <a:r>
              <a:rPr lang="hu-HU" dirty="0" smtClean="0"/>
              <a:t> ásványvizek</a:t>
            </a:r>
          </a:p>
          <a:p>
            <a:r>
              <a:rPr lang="hu-HU" dirty="0" smtClean="0"/>
              <a:t> üdítőitalok</a:t>
            </a:r>
          </a:p>
          <a:p>
            <a:r>
              <a:rPr lang="hu-HU" dirty="0" smtClean="0"/>
              <a:t> szárazjég (szilárd, szublimál)</a:t>
            </a:r>
            <a:endParaRPr lang="hu-HU" dirty="0"/>
          </a:p>
        </p:txBody>
      </p:sp>
      <p:pic>
        <p:nvPicPr>
          <p:cNvPr id="17410" name="Picture 2" descr="http://www.magyarnyomdasz.hu/pic/szarazjeg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14356"/>
            <a:ext cx="368529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>
                <a:solidFill>
                  <a:srgbClr val="FF0000"/>
                </a:solidFill>
              </a:rPr>
              <a:t>Előállítása:</a:t>
            </a:r>
          </a:p>
          <a:p>
            <a:pPr>
              <a:buNone/>
            </a:pP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/>
              <a:t> mészkő hevítésével</a:t>
            </a:r>
          </a:p>
          <a:p>
            <a:pPr>
              <a:buNone/>
            </a:pPr>
            <a:r>
              <a:rPr lang="hu-HU" sz="3600" dirty="0" smtClean="0">
                <a:solidFill>
                  <a:srgbClr val="FF0000"/>
                </a:solidFill>
              </a:rPr>
              <a:t>CaCO</a:t>
            </a:r>
            <a:r>
              <a:rPr lang="hu-HU" sz="2400" dirty="0" smtClean="0">
                <a:solidFill>
                  <a:srgbClr val="FF0000"/>
                </a:solidFill>
              </a:rPr>
              <a:t>3</a:t>
            </a:r>
            <a:r>
              <a:rPr lang="hu-HU" sz="3600" dirty="0" smtClean="0">
                <a:solidFill>
                  <a:srgbClr val="FF0000"/>
                </a:solidFill>
              </a:rPr>
              <a:t> = </a:t>
            </a:r>
            <a:r>
              <a:rPr lang="hu-HU" sz="3600" dirty="0" err="1" smtClean="0">
                <a:solidFill>
                  <a:srgbClr val="FF0000"/>
                </a:solidFill>
              </a:rPr>
              <a:t>CaO</a:t>
            </a:r>
            <a:r>
              <a:rPr lang="hu-HU" sz="3600" dirty="0" smtClean="0">
                <a:solidFill>
                  <a:srgbClr val="FF0000"/>
                </a:solidFill>
              </a:rPr>
              <a:t> + CO</a:t>
            </a:r>
            <a:r>
              <a:rPr lang="hu-HU" sz="2400" dirty="0" smtClean="0">
                <a:solidFill>
                  <a:srgbClr val="FF0000"/>
                </a:solidFill>
              </a:rPr>
              <a:t>2</a:t>
            </a:r>
          </a:p>
          <a:p>
            <a:pPr>
              <a:buNone/>
            </a:pPr>
            <a:endParaRPr lang="hu-HU" sz="2400" dirty="0" smtClean="0">
              <a:solidFill>
                <a:srgbClr val="FF0000"/>
              </a:solidFill>
            </a:endParaRPr>
          </a:p>
        </p:txBody>
      </p:sp>
      <p:pic>
        <p:nvPicPr>
          <p:cNvPr id="16386" name="Picture 2" descr="http://www.pt-termesko.hu/wp-content/gallery/termekek/pilisi-feher-mesz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795548"/>
            <a:ext cx="4643470" cy="2615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86776" y="274638"/>
            <a:ext cx="646912" cy="22540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85852" y="571480"/>
            <a:ext cx="7647836" cy="42862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sz="4300" u="wavyHeavy" dirty="0" smtClean="0"/>
              <a:t>Szénsav (H2CO3)</a:t>
            </a:r>
          </a:p>
          <a:p>
            <a:pPr>
              <a:buNone/>
            </a:pPr>
            <a:endParaRPr lang="hu-HU" sz="4300" u="wavyHeavy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4400" dirty="0" smtClean="0"/>
              <a:t>Néha szénsavnak nevezik a CO</a:t>
            </a:r>
            <a:r>
              <a:rPr lang="hu-HU" sz="4400" baseline="-25000" dirty="0" smtClean="0"/>
              <a:t>2</a:t>
            </a:r>
            <a:r>
              <a:rPr lang="hu-HU" sz="4400" dirty="0" smtClean="0"/>
              <a:t> vizes oldatát is, amely kis mennyiségben tartalmaz H</a:t>
            </a:r>
            <a:r>
              <a:rPr lang="hu-HU" sz="4400" baseline="-25000" dirty="0" smtClean="0"/>
              <a:t>2</a:t>
            </a:r>
            <a:r>
              <a:rPr lang="hu-HU" sz="4400" dirty="0" smtClean="0"/>
              <a:t>CO</a:t>
            </a:r>
            <a:r>
              <a:rPr lang="hu-HU" sz="4400" baseline="-25000" dirty="0" smtClean="0"/>
              <a:t>3</a:t>
            </a:r>
            <a:r>
              <a:rPr lang="hu-HU" sz="4400" dirty="0" smtClean="0"/>
              <a:t>-at. A szénsav sói a karbonátok és a bikarbonátok(</a:t>
            </a:r>
            <a:r>
              <a:rPr lang="hu-HU" sz="4400" dirty="0" err="1" smtClean="0"/>
              <a:t>hidrogénkarbonátok</a:t>
            </a:r>
            <a:r>
              <a:rPr lang="hu-HU" sz="4400" dirty="0" smtClean="0"/>
              <a:t>). A szénsav gyenge sav.</a:t>
            </a:r>
            <a:endParaRPr lang="hu-HU" sz="4300" u="wavyHeavy" dirty="0" smtClean="0">
              <a:solidFill>
                <a:srgbClr val="FF0000"/>
              </a:solidFill>
            </a:endParaRPr>
          </a:p>
        </p:txBody>
      </p:sp>
      <p:pic>
        <p:nvPicPr>
          <p:cNvPr id="15362" name="Picture 2" descr="http://upload.wikimedia.org/wikipedia/commons/thumb/8/81/Carbonic-acid-3D-vdW.png/150px-Carbonic-acid-3D-vd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071942"/>
            <a:ext cx="2857520" cy="24765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</TotalTime>
  <Words>209</Words>
  <Application>Microsoft Office PowerPoint</Application>
  <PresentationFormat>Diavetítés a képernyőre (4:3 oldalarány)</PresentationFormat>
  <Paragraphs>60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Gill Sans MT</vt:lpstr>
      <vt:lpstr>Verdana</vt:lpstr>
      <vt:lpstr>Wingdings 2</vt:lpstr>
      <vt:lpstr>Napforduló</vt:lpstr>
      <vt:lpstr>A szén-monoxid, szén-dioxid és a szénsav</vt:lpstr>
      <vt:lpstr>A szén-monoxid (CO)</vt:lpstr>
      <vt:lpstr>PowerPoint-bemutató</vt:lpstr>
      <vt:lpstr>PowerPoint-bemutató</vt:lpstr>
      <vt:lpstr>Szén-dioxid (CO2)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szén-monoxid, szén-dioxid és a szénsav</dc:title>
  <dc:creator>Dzsennifer</dc:creator>
  <cp:lastModifiedBy>Kardos Beáta</cp:lastModifiedBy>
  <cp:revision>7</cp:revision>
  <dcterms:created xsi:type="dcterms:W3CDTF">2014-11-16T13:25:01Z</dcterms:created>
  <dcterms:modified xsi:type="dcterms:W3CDTF">2023-10-16T12:37:33Z</dcterms:modified>
</cp:coreProperties>
</file>