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6" r:id="rId6"/>
    <p:sldId id="258" r:id="rId7"/>
    <p:sldId id="261" r:id="rId8"/>
    <p:sldId id="264" r:id="rId9"/>
    <p:sldId id="265" r:id="rId10"/>
    <p:sldId id="259" r:id="rId11"/>
    <p:sldId id="260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C6540-F9DC-4EF8-8790-1B5623128BB8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E21-3C74-4462-9FAB-03F8B74EDD2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3E21-3C74-4462-9FAB-03F8B74EDD23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65C3AE-E87C-4971-AC98-D98E0F370551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9EDB3F-4F3A-435D-8227-EAF460312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A szén</a:t>
            </a:r>
            <a:endParaRPr lang="hu-H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Elemi szén módosulatai:</a:t>
            </a:r>
          </a:p>
          <a:p>
            <a:r>
              <a:rPr lang="hu-HU" dirty="0" smtClean="0"/>
              <a:t>- gyémánt</a:t>
            </a:r>
          </a:p>
          <a:p>
            <a:r>
              <a:rPr lang="hu-HU" dirty="0" smtClean="0"/>
              <a:t>- grafit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fullerének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Def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Allotróp módosulat:</a:t>
            </a:r>
          </a:p>
          <a:p>
            <a:pPr>
              <a:buFontTx/>
              <a:buChar char="-"/>
            </a:pPr>
            <a:r>
              <a:rPr lang="hu-HU" dirty="0" smtClean="0"/>
              <a:t>eltérő k. k. keletkeznek</a:t>
            </a:r>
          </a:p>
          <a:p>
            <a:pPr>
              <a:buFontTx/>
              <a:buChar char="-"/>
            </a:pPr>
            <a:r>
              <a:rPr lang="hu-HU" dirty="0" smtClean="0"/>
              <a:t>eltérő a szerkezetük</a:t>
            </a:r>
          </a:p>
          <a:p>
            <a:pPr>
              <a:buFontTx/>
              <a:buChar char="-"/>
            </a:pPr>
            <a:r>
              <a:rPr lang="hu-HU" dirty="0" smtClean="0"/>
              <a:t>tulajdonságaik mások</a:t>
            </a:r>
          </a:p>
          <a:p>
            <a:pPr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fullerének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Puha</a:t>
            </a:r>
          </a:p>
          <a:p>
            <a:r>
              <a:rPr lang="hu-HU" dirty="0" smtClean="0"/>
              <a:t>Szilárdsága a gyémántéhoz hasonló, ha 70%-ra összenyomjuk</a:t>
            </a:r>
          </a:p>
          <a:p>
            <a:r>
              <a:rPr lang="hu-HU" dirty="0" smtClean="0"/>
              <a:t>Szigetelő</a:t>
            </a:r>
          </a:p>
          <a:p>
            <a:r>
              <a:rPr lang="hu-HU" dirty="0" smtClean="0"/>
              <a:t>Félvezető</a:t>
            </a:r>
          </a:p>
          <a:p>
            <a:r>
              <a:rPr lang="hu-HU" dirty="0" smtClean="0"/>
              <a:t>Szupravezető</a:t>
            </a:r>
          </a:p>
          <a:p>
            <a:endParaRPr lang="hu-HU" dirty="0"/>
          </a:p>
        </p:txBody>
      </p:sp>
      <p:pic>
        <p:nvPicPr>
          <p:cNvPr id="4" name="Kép 3" descr="http://upload.wikimedia.org/wikipedia/commons/8/85/C60-Fulleren-kristall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2"/>
            <a:ext cx="343690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Fullerén</a:t>
            </a:r>
            <a:r>
              <a:rPr lang="hu-HU" dirty="0" smtClean="0"/>
              <a:t> molekula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60 szénatomból áll</a:t>
            </a:r>
          </a:p>
          <a:p>
            <a:r>
              <a:rPr lang="hu-HU" dirty="0" smtClean="0"/>
              <a:t>Hasonló a </a:t>
            </a:r>
            <a:r>
              <a:rPr lang="hu-HU" dirty="0" err="1" smtClean="0"/>
              <a:t>futtball-labdához</a:t>
            </a:r>
            <a:endParaRPr lang="hu-HU" dirty="0" smtClean="0"/>
          </a:p>
          <a:p>
            <a:r>
              <a:rPr lang="hu-HU" dirty="0" smtClean="0"/>
              <a:t>Ötszögek, hatszögek csúcspontjaiban vannak a szénatomok</a:t>
            </a:r>
          </a:p>
          <a:p>
            <a:endParaRPr lang="hu-HU" dirty="0"/>
          </a:p>
        </p:txBody>
      </p:sp>
      <p:pic>
        <p:nvPicPr>
          <p:cNvPr id="4" name="irc_mi" descr="http://upload.wikimedia.org/wikipedia/commons/thumb/3/3b/Buckminsterfullerene_animated.gif/200px-Buckminsterfullerene_animat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273630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Kémiai tulajdonságok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magas hőmérsékleten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 smtClean="0"/>
              <a:t>1. </a:t>
            </a:r>
            <a:r>
              <a:rPr lang="hu-HU" b="1" u="sng" dirty="0" smtClean="0"/>
              <a:t>oxigénnel való reakció</a:t>
            </a:r>
          </a:p>
          <a:p>
            <a:r>
              <a:rPr lang="hu-HU" dirty="0" smtClean="0"/>
              <a:t>szén redukál</a:t>
            </a:r>
          </a:p>
          <a:p>
            <a:endParaRPr lang="hu-HU" dirty="0" smtClean="0"/>
          </a:p>
          <a:p>
            <a:r>
              <a:rPr lang="hu-HU" b="1" dirty="0" smtClean="0"/>
              <a:t>2. </a:t>
            </a:r>
            <a:r>
              <a:rPr lang="hu-HU" b="1" u="sng" dirty="0" smtClean="0"/>
              <a:t>vízgőzzel való reakció</a:t>
            </a:r>
          </a:p>
          <a:p>
            <a:r>
              <a:rPr lang="hu-HU" dirty="0" smtClean="0"/>
              <a:t>hidrogén és szén-monoxid keletkezik</a:t>
            </a:r>
          </a:p>
          <a:p>
            <a:endParaRPr lang="hu-HU" dirty="0" smtClean="0"/>
          </a:p>
          <a:p>
            <a:r>
              <a:rPr lang="hu-HU" b="1" dirty="0" smtClean="0"/>
              <a:t>3. </a:t>
            </a:r>
            <a:r>
              <a:rPr lang="hu-HU" b="1" u="sng" dirty="0" smtClean="0"/>
              <a:t>vasgyártás</a:t>
            </a:r>
          </a:p>
          <a:p>
            <a:r>
              <a:rPr lang="hu-HU" b="1" dirty="0" smtClean="0">
                <a:solidFill>
                  <a:srgbClr val="7030A0"/>
                </a:solidFill>
              </a:rPr>
              <a:t>vas-oxid</a:t>
            </a:r>
            <a:r>
              <a:rPr lang="hu-HU" dirty="0" smtClean="0"/>
              <a:t>+ koksz = vas+szén-monoxid</a:t>
            </a:r>
          </a:p>
          <a:p>
            <a:r>
              <a:rPr lang="hu-HU" b="1" dirty="0" smtClean="0">
                <a:solidFill>
                  <a:srgbClr val="7030A0"/>
                </a:solidFill>
              </a:rPr>
              <a:t>hematit</a:t>
            </a:r>
          </a:p>
          <a:p>
            <a:r>
              <a:rPr lang="hu-HU" b="1" dirty="0" smtClean="0">
                <a:solidFill>
                  <a:srgbClr val="7030A0"/>
                </a:solidFill>
              </a:rPr>
              <a:t>Fe</a:t>
            </a:r>
            <a:r>
              <a:rPr lang="hu-HU" b="1" baseline="-25000" dirty="0" smtClean="0">
                <a:solidFill>
                  <a:srgbClr val="7030A0"/>
                </a:solidFill>
              </a:rPr>
              <a:t>2</a:t>
            </a:r>
            <a:r>
              <a:rPr lang="hu-HU" b="1" dirty="0" smtClean="0">
                <a:solidFill>
                  <a:srgbClr val="7030A0"/>
                </a:solidFill>
              </a:rPr>
              <a:t>O</a:t>
            </a:r>
            <a:r>
              <a:rPr lang="hu-HU" b="1" baseline="-25000" dirty="0" smtClean="0">
                <a:solidFill>
                  <a:srgbClr val="7030A0"/>
                </a:solidFill>
              </a:rPr>
              <a:t>3</a:t>
            </a:r>
            <a:endParaRPr lang="hu-HU" b="1" baseline="-25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Hetven éve izzik a vas a szegedi öntödében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 smtClean="0"/>
              <a:t>Ritkán hallunk róla, pedig napi három műszakban dolgozik a Szegedi Vas- és Fémöntöde a Kálvária sugárút sarkán. Külföldi nyersanyagból külföldi autógyáraknak termelnek alkatrészeket. A kemence mellett 1500 fokot mérnek, de pár méterrel távolabb már „csak" a kintivel megegyező forróságot érezni.</a:t>
            </a:r>
            <a:endParaRPr lang="hu-HU" b="1" dirty="0"/>
          </a:p>
        </p:txBody>
      </p:sp>
      <p:pic>
        <p:nvPicPr>
          <p:cNvPr id="4" name="Kép 3" descr="http://www.delmagyar.hu/cikk/14/130856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9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Gyémánt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- színtelen</a:t>
            </a:r>
          </a:p>
          <a:p>
            <a:r>
              <a:rPr lang="hu-HU" dirty="0" smtClean="0"/>
              <a:t>- átlátszó</a:t>
            </a:r>
          </a:p>
          <a:p>
            <a:r>
              <a:rPr lang="hu-HU" dirty="0" smtClean="0"/>
              <a:t>- nagy fénytörő képességű</a:t>
            </a:r>
          </a:p>
          <a:p>
            <a:r>
              <a:rPr lang="hu-HU" dirty="0" smtClean="0"/>
              <a:t>- elektromos áramot nem vezeti</a:t>
            </a:r>
          </a:p>
          <a:p>
            <a:r>
              <a:rPr lang="hu-HU" dirty="0" smtClean="0"/>
              <a:t>- legkeményebb ásvány</a:t>
            </a:r>
          </a:p>
          <a:p>
            <a:r>
              <a:rPr lang="hu-HU" dirty="0" smtClean="0"/>
              <a:t>- térhálós atomrács</a:t>
            </a:r>
          </a:p>
          <a:p>
            <a:r>
              <a:rPr lang="hu-HU" dirty="0" smtClean="0"/>
              <a:t>- passzív</a:t>
            </a:r>
            <a:endParaRPr lang="hu-HU" dirty="0"/>
          </a:p>
        </p:txBody>
      </p:sp>
      <p:pic>
        <p:nvPicPr>
          <p:cNvPr id="12" name="Kép 11" descr="http://3.bp.blogspot.com/-xUhyIv9y5DE/T5mUrz8f8XI/AAAAAAAAAZk/ovTti7fdzp0/s320/gy%C3%A9m%C3%A1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Gyémánt rácsa</a:t>
            </a:r>
            <a:endParaRPr lang="hu-HU" dirty="0"/>
          </a:p>
        </p:txBody>
      </p:sp>
      <p:pic>
        <p:nvPicPr>
          <p:cNvPr id="4" name="irc_mi" descr="http://upload.wikimedia.org/wikipedia/commons/2/28/Diamonds_glitter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Ékszerek</a:t>
            </a:r>
          </a:p>
          <a:p>
            <a:r>
              <a:rPr lang="hu-HU" dirty="0" smtClean="0"/>
              <a:t>Fúrófejekben</a:t>
            </a:r>
          </a:p>
          <a:p>
            <a:r>
              <a:rPr lang="hu-HU" dirty="0" smtClean="0"/>
              <a:t>Üvegvágókban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keletkezés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Vulkáni kürtőkben</a:t>
            </a:r>
          </a:p>
          <a:p>
            <a:r>
              <a:rPr lang="hu-HU" dirty="0" smtClean="0"/>
              <a:t>A láva kőszéntelepen hatol keresztül</a:t>
            </a:r>
          </a:p>
          <a:p>
            <a:r>
              <a:rPr lang="hu-HU" dirty="0" smtClean="0"/>
              <a:t>Magas nyomáson</a:t>
            </a:r>
          </a:p>
          <a:p>
            <a:r>
              <a:rPr lang="hu-HU" dirty="0" smtClean="0"/>
              <a:t>Magas hőmérsékleten</a:t>
            </a:r>
          </a:p>
          <a:p>
            <a:r>
              <a:rPr lang="hu-HU" dirty="0" smtClean="0"/>
              <a:t>Olvadék széntartalma gyémánttá kristályosodik</a:t>
            </a:r>
            <a:endParaRPr lang="hu-HU" dirty="0"/>
          </a:p>
        </p:txBody>
      </p:sp>
      <p:pic>
        <p:nvPicPr>
          <p:cNvPr id="4" name="irc_mi" descr="http://4.bp.blogspot.com/_LsmvVV8BnS0/TPT69zVKQiI/AAAAAAAAAdQ/gj8qUYnVg10/s1600/2010_48_Krakata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Grafit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sötétszürke</a:t>
            </a:r>
          </a:p>
          <a:p>
            <a:r>
              <a:rPr lang="hu-HU" dirty="0" smtClean="0"/>
              <a:t>átlátszatlan</a:t>
            </a:r>
          </a:p>
          <a:p>
            <a:r>
              <a:rPr lang="hu-HU" dirty="0" smtClean="0"/>
              <a:t>fémes fényű</a:t>
            </a:r>
          </a:p>
          <a:p>
            <a:r>
              <a:rPr lang="hu-HU" dirty="0" smtClean="0"/>
              <a:t>lágy, papíron nyomot hagy</a:t>
            </a:r>
          </a:p>
          <a:p>
            <a:r>
              <a:rPr lang="hu-HU" dirty="0" smtClean="0"/>
              <a:t>hőt, elektromosságot jól vezeti</a:t>
            </a:r>
          </a:p>
          <a:p>
            <a:r>
              <a:rPr lang="hu-HU" dirty="0" smtClean="0"/>
              <a:t>passzív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http://geologie.vsb.cz/loziska/loziska/nerudy/grafit%2001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035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Grafitrács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Szénatomok hatszögek csúcspontjain, gyűrűk egy síkban vannak, kovalens kötés</a:t>
            </a:r>
          </a:p>
          <a:p>
            <a:r>
              <a:rPr lang="hu-HU" dirty="0" smtClean="0"/>
              <a:t>Rétegek között a kötés másodrendű, delokalizált elektronok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https://encrypted-tbn2.gstatic.com/images?q=tbn:ANd9GcRdlYecPKVcHuD1IODghqx6Wt6eAL11gnKtukaFIUt9wc5hHjWO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6805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Kemencék belső falainak bélelése</a:t>
            </a:r>
          </a:p>
          <a:p>
            <a:r>
              <a:rPr lang="hu-HU" dirty="0" smtClean="0"/>
              <a:t>Elektródák készítése</a:t>
            </a:r>
          </a:p>
          <a:p>
            <a:r>
              <a:rPr lang="hu-HU" dirty="0" smtClean="0"/>
              <a:t>Ceruzagyártás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Keletkezés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évmilliók alatt</a:t>
            </a:r>
          </a:p>
          <a:p>
            <a:r>
              <a:rPr lang="hu-HU" dirty="0" smtClean="0"/>
              <a:t>Magas nyomáson</a:t>
            </a:r>
          </a:p>
          <a:p>
            <a:r>
              <a:rPr lang="hu-HU" dirty="0" smtClean="0"/>
              <a:t>Magas hőmérsékleten</a:t>
            </a:r>
          </a:p>
          <a:p>
            <a:r>
              <a:rPr lang="hu-HU" dirty="0" smtClean="0"/>
              <a:t>Magas széntartalmú kőzetek átalakulásakor 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242</Words>
  <Application>Microsoft Office PowerPoint</Application>
  <PresentationFormat>Diavetítés a képernyőre (4:3 oldalarány)</PresentationFormat>
  <Paragraphs>73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Calibri</vt:lpstr>
      <vt:lpstr>Century Schoolbook</vt:lpstr>
      <vt:lpstr>Times New Roman</vt:lpstr>
      <vt:lpstr>Wingdings</vt:lpstr>
      <vt:lpstr>Wingdings 2</vt:lpstr>
      <vt:lpstr>Loggia</vt:lpstr>
      <vt:lpstr>             A szén</vt:lpstr>
      <vt:lpstr>Gyémánt </vt:lpstr>
      <vt:lpstr>Gyémánt rácsa</vt:lpstr>
      <vt:lpstr>Felhasználás</vt:lpstr>
      <vt:lpstr>keletkezés</vt:lpstr>
      <vt:lpstr>Grafit</vt:lpstr>
      <vt:lpstr>Grafitrács</vt:lpstr>
      <vt:lpstr>felhasználás</vt:lpstr>
      <vt:lpstr>Keletkezés </vt:lpstr>
      <vt:lpstr>fullerének</vt:lpstr>
      <vt:lpstr>Fullerén molekula</vt:lpstr>
      <vt:lpstr>Kémiai tulajdonságok magas hőmérsékleten</vt:lpstr>
      <vt:lpstr>Hetven éve izzik a vas a szegedi öntödében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szén</dc:title>
  <dc:creator>Beáta</dc:creator>
  <cp:lastModifiedBy>Kardos Beáta</cp:lastModifiedBy>
  <cp:revision>35</cp:revision>
  <dcterms:created xsi:type="dcterms:W3CDTF">2014-08-30T15:22:20Z</dcterms:created>
  <dcterms:modified xsi:type="dcterms:W3CDTF">2023-10-16T12:36:27Z</dcterms:modified>
</cp:coreProperties>
</file>