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BB4B711-76D0-4908-9E3E-72940B36CD5D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u-HU"/>
          </a:p>
        </p:txBody>
      </p:sp>
      <p:sp>
        <p:nvSpPr>
          <p:cNvPr id="10" name="Téglalap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églalap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Téglalap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Egyenes összekötő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Egyenes összekötő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Egyenes összekötő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Egyenes összekötő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Egyenes összekötő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Téglalap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zis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zis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zis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zis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zis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917D115-7A4E-4A7A-A1E9-F1B0FC68A7A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4B711-76D0-4908-9E3E-72940B36CD5D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D115-7A4E-4A7A-A1E9-F1B0FC68A7A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4B711-76D0-4908-9E3E-72940B36CD5D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D115-7A4E-4A7A-A1E9-F1B0FC68A7A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BB4B711-76D0-4908-9E3E-72940B36CD5D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917D115-7A4E-4A7A-A1E9-F1B0FC68A7A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BB4B711-76D0-4908-9E3E-72940B36CD5D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u-HU"/>
          </a:p>
        </p:txBody>
      </p:sp>
      <p:sp>
        <p:nvSpPr>
          <p:cNvPr id="9" name="Téglalap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gyenes összekötő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gyenes összekötő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Egyenes összekötő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Egyenes összekötő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Egyenes összekötő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Téglalap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zis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zis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zis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zis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zis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gyenes összekötő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917D115-7A4E-4A7A-A1E9-F1B0FC68A7A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4B711-76D0-4908-9E3E-72940B36CD5D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D115-7A4E-4A7A-A1E9-F1B0FC68A7A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4B711-76D0-4908-9E3E-72940B36CD5D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D115-7A4E-4A7A-A1E9-F1B0FC68A7A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2" name="Szöveg hely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4" name="Szöveg hely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6" name="Dátum hely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BB4B711-76D0-4908-9E3E-72940B36CD5D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917D115-7A4E-4A7A-A1E9-F1B0FC68A7A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4B711-76D0-4908-9E3E-72940B36CD5D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D115-7A4E-4A7A-A1E9-F1B0FC68A7A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gyenes összekötő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Egyenes összekötő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églalap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gyenes összekötő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zis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Tartalom helye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1" name="Dátum hely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BB4B711-76D0-4908-9E3E-72940B36CD5D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917D115-7A4E-4A7A-A1E9-F1B0FC68A7A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3" name="Élőláb hely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zis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0" name="Egyenes összekötő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Téglalap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gyenes összekötő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Egyenes összekötő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Egyenes összekötő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átum hely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BB4B711-76D0-4908-9E3E-72940B36CD5D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917D115-7A4E-4A7A-A1E9-F1B0FC68A7A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1" name="Élőláb hely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gyenes összekötő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BB4B711-76D0-4908-9E3E-72940B36CD5D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églalap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zis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917D115-7A4E-4A7A-A1E9-F1B0FC68A7A4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youtube.com/watch?feature=player_embedded&amp;v=rV5i9OOKcF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4000" dirty="0" smtClean="0">
                <a:latin typeface="Bookman Old Style" pitchFamily="18" charset="0"/>
              </a:rPr>
              <a:t>A vascsoport</a:t>
            </a:r>
            <a:endParaRPr lang="hu-HU" sz="4000" dirty="0">
              <a:latin typeface="Bookman Old Style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VASGYÁRTÁS videó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smtClean="0">
                <a:hlinkClick r:id="rId2"/>
              </a:rPr>
              <a:t>http://www.youtube.com/watch?feature=player_embedded&amp;v=rV5i9OOKcFU</a:t>
            </a:r>
            <a:endParaRPr lang="hu-HU" dirty="0" smtClean="0"/>
          </a:p>
          <a:p>
            <a:r>
              <a:rPr lang="hu-HU" dirty="0" smtClean="0"/>
              <a:t>http://www.m79.eoldal.hu/cikkek/</a:t>
            </a:r>
            <a:r>
              <a:rPr lang="hu-HU" dirty="0" err="1" smtClean="0"/>
              <a:t>kemia-</a:t>
            </a:r>
            <a:r>
              <a:rPr lang="hu-HU" dirty="0" smtClean="0"/>
              <a:t>/</a:t>
            </a:r>
            <a:r>
              <a:rPr lang="hu-HU" dirty="0" err="1" smtClean="0"/>
              <a:t>vasgyartas.html</a:t>
            </a:r>
            <a:endParaRPr lang="hu-HU" dirty="0"/>
          </a:p>
        </p:txBody>
      </p:sp>
      <p:pic>
        <p:nvPicPr>
          <p:cNvPr id="4" name="irc_mi" descr="http://sg.hu/kep/2006_09/0831ontes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3356992"/>
            <a:ext cx="5616624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acélgyártás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i="1" dirty="0" smtClean="0"/>
              <a:t>nyersanyaga a nyersvas</a:t>
            </a:r>
          </a:p>
          <a:p>
            <a:r>
              <a:rPr lang="hu-HU" i="1" dirty="0" smtClean="0"/>
              <a:t> terméke az acél , mely </a:t>
            </a:r>
            <a:r>
              <a:rPr lang="hu-HU" dirty="0" smtClean="0"/>
              <a:t>széntartalma 0,5–1,7 </a:t>
            </a:r>
            <a:r>
              <a:rPr lang="hu-HU" dirty="0" err="1" smtClean="0"/>
              <a:t>tömeg%</a:t>
            </a:r>
            <a:r>
              <a:rPr lang="hu-HU" dirty="0" smtClean="0"/>
              <a:t> között változik</a:t>
            </a:r>
          </a:p>
          <a:p>
            <a:pPr>
              <a:buNone/>
            </a:pPr>
            <a:r>
              <a:rPr lang="hu-HU" b="1" u="sng" dirty="0" smtClean="0"/>
              <a:t>Az acélgyártás lényege :</a:t>
            </a:r>
          </a:p>
          <a:p>
            <a:r>
              <a:rPr lang="hu-HU" b="1" dirty="0" smtClean="0"/>
              <a:t>a nyersvas széntartalmának csökkentése</a:t>
            </a:r>
          </a:p>
          <a:p>
            <a:pPr>
              <a:buNone/>
            </a:pPr>
            <a:r>
              <a:rPr lang="hu-HU" b="1" u="sng" dirty="0" smtClean="0"/>
              <a:t>Az LD-konverteres eljárásnál:</a:t>
            </a:r>
          </a:p>
          <a:p>
            <a:r>
              <a:rPr lang="hu-HU" b="1" dirty="0" smtClean="0"/>
              <a:t> az olvadt nyersvason </a:t>
            </a:r>
            <a:r>
              <a:rPr lang="hu-HU" b="1" dirty="0" smtClean="0">
                <a:solidFill>
                  <a:srgbClr val="FF0000"/>
                </a:solidFill>
              </a:rPr>
              <a:t>oxigént </a:t>
            </a:r>
            <a:r>
              <a:rPr lang="hu-HU" b="1" dirty="0" smtClean="0"/>
              <a:t>fúvatnak keresztül, mely a </a:t>
            </a:r>
            <a:r>
              <a:rPr lang="hu-HU" i="1" dirty="0" smtClean="0"/>
              <a:t>felesleges széntartalmat szén-dioxiddá alakítja</a:t>
            </a:r>
          </a:p>
          <a:p>
            <a:r>
              <a:rPr lang="hu-HU" b="1" dirty="0" smtClean="0">
                <a:solidFill>
                  <a:srgbClr val="FF0000"/>
                </a:solidFill>
              </a:rPr>
              <a:t>az oxigén </a:t>
            </a:r>
            <a:r>
              <a:rPr lang="hu-H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az</a:t>
            </a:r>
            <a:r>
              <a:rPr lang="hu-HU" b="1" dirty="0" smtClean="0">
                <a:solidFill>
                  <a:srgbClr val="FF0000"/>
                </a:solidFill>
              </a:rPr>
              <a:t> </a:t>
            </a:r>
            <a:r>
              <a:rPr lang="hu-HU" dirty="0" smtClean="0"/>
              <a:t>egyéb szennyezéseket is oxidálja, amelyekből salak keletkezik</a:t>
            </a:r>
            <a:endParaRPr lang="hu-HU" dirty="0"/>
          </a:p>
        </p:txBody>
      </p:sp>
      <p:pic>
        <p:nvPicPr>
          <p:cNvPr id="4" name="irc_mi" descr="http://m.cdn.blog.hu/cs/csepeliek/image/Ac%C3%A9lgy%C3%A1rt%C3%A1s-530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404664"/>
            <a:ext cx="4248472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rozsdamentes acél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i="1" dirty="0" smtClean="0"/>
              <a:t>krómot és nikkelt tartalmaz</a:t>
            </a:r>
          </a:p>
          <a:p>
            <a:r>
              <a:rPr lang="hu-HU" i="1" dirty="0" smtClean="0"/>
              <a:t> </a:t>
            </a:r>
            <a:r>
              <a:rPr lang="hu-HU" i="1" u="sng" dirty="0" smtClean="0"/>
              <a:t>evőeszközöket és az edényeket</a:t>
            </a:r>
            <a:r>
              <a:rPr lang="hu-HU" i="1" dirty="0" smtClean="0"/>
              <a:t> gyakran ilyen acélból készítik</a:t>
            </a:r>
          </a:p>
          <a:p>
            <a:r>
              <a:rPr lang="hu-HU" i="1" dirty="0" smtClean="0"/>
              <a:t> az alacsony széntartalmú acélt az </a:t>
            </a:r>
            <a:r>
              <a:rPr lang="hu-HU" i="1" u="sng" dirty="0" smtClean="0"/>
              <a:t>autók karosszériájába</a:t>
            </a:r>
            <a:r>
              <a:rPr lang="hu-HU" i="1" dirty="0" smtClean="0"/>
              <a:t> építik be</a:t>
            </a:r>
          </a:p>
          <a:p>
            <a:r>
              <a:rPr lang="hu-HU" i="1" dirty="0" smtClean="0"/>
              <a:t> a volfrámot tartalmazó acél hőálló, ezért lökhajtásos </a:t>
            </a:r>
            <a:r>
              <a:rPr lang="hu-HU" i="1" u="sng" dirty="0" smtClean="0"/>
              <a:t>motorok</a:t>
            </a:r>
            <a:r>
              <a:rPr lang="hu-HU" i="1" dirty="0" smtClean="0"/>
              <a:t>ban használják</a:t>
            </a:r>
            <a:endParaRPr lang="hu-HU" dirty="0"/>
          </a:p>
        </p:txBody>
      </p:sp>
      <p:pic>
        <p:nvPicPr>
          <p:cNvPr id="4" name="irc_mi" descr="http://www.ciklamendekor.hu/kepek/novenytarto/egyeb/rozsdamentes%20ac%C3%A9l%20kasp%C3%B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437112"/>
            <a:ext cx="2165226" cy="1929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AutoShape 2" descr="Az acél felhasználása"/>
          <p:cNvSpPr>
            <a:spLocks noChangeAspect="1" noChangeArrowheads="1"/>
          </p:cNvSpPr>
          <p:nvPr/>
        </p:nvSpPr>
        <p:spPr bwMode="auto">
          <a:xfrm>
            <a:off x="155575" y="-1219200"/>
            <a:ext cx="3810000" cy="25527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 smtClean="0"/>
              <a:t>korrozióvédelem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smtClean="0"/>
              <a:t>1. csoport</a:t>
            </a:r>
          </a:p>
          <a:p>
            <a:r>
              <a:rPr lang="hu-HU" dirty="0" smtClean="0"/>
              <a:t>Felületvédelem</a:t>
            </a:r>
          </a:p>
          <a:p>
            <a:r>
              <a:rPr lang="hu-HU" dirty="0" smtClean="0"/>
              <a:t>2. csoport</a:t>
            </a:r>
          </a:p>
          <a:p>
            <a:r>
              <a:rPr lang="hu-HU" dirty="0" smtClean="0"/>
              <a:t>Korrózióálló ötvözetek készítése </a:t>
            </a:r>
          </a:p>
          <a:p>
            <a:r>
              <a:rPr lang="hu-HU" dirty="0" smtClean="0"/>
              <a:t>nagyon költséges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4" name="Picture 2" descr="http://www.gasztronagyker.hu/media/catalog/product/cache/1/image/9df78eab33525d08d6e5fb8d27136e95/v/a/vas-palacsintasuto-serpenyo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3645024"/>
            <a:ext cx="3654825" cy="25649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Felületvédelem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hu-HU" b="1" u="sng" dirty="0" smtClean="0">
                <a:solidFill>
                  <a:srgbClr val="FF0000"/>
                </a:solidFill>
              </a:rPr>
              <a:t>Passzív </a:t>
            </a:r>
            <a:r>
              <a:rPr lang="hu-HU" b="1" u="sng" dirty="0" err="1" smtClean="0">
                <a:solidFill>
                  <a:srgbClr val="FF0000"/>
                </a:solidFill>
              </a:rPr>
              <a:t>korrozióvédelem</a:t>
            </a:r>
            <a:endParaRPr lang="hu-HU" b="1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hu-HU" b="1" dirty="0" smtClean="0"/>
              <a:t>1. </a:t>
            </a:r>
            <a:r>
              <a:rPr lang="hu-HU" b="1" u="sng" dirty="0" smtClean="0"/>
              <a:t>Mázolás, lakkozás</a:t>
            </a:r>
          </a:p>
          <a:p>
            <a:r>
              <a:rPr lang="hu-HU" b="1" dirty="0" smtClean="0"/>
              <a:t>Olajfestés</a:t>
            </a:r>
          </a:p>
          <a:p>
            <a:pPr>
              <a:buNone/>
            </a:pPr>
            <a:r>
              <a:rPr lang="hu-HU" b="1" dirty="0" smtClean="0"/>
              <a:t>2. </a:t>
            </a:r>
            <a:r>
              <a:rPr lang="hu-HU" b="1" u="sng" dirty="0" smtClean="0"/>
              <a:t>Zománcozás</a:t>
            </a:r>
          </a:p>
          <a:p>
            <a:r>
              <a:rPr lang="hu-HU" b="1" dirty="0" smtClean="0"/>
              <a:t>Szilikátbevonat</a:t>
            </a:r>
          </a:p>
          <a:p>
            <a:r>
              <a:rPr lang="hu-HU" b="1" dirty="0" smtClean="0"/>
              <a:t>Pl. zománcozott edények</a:t>
            </a:r>
          </a:p>
          <a:p>
            <a:pPr>
              <a:buNone/>
            </a:pPr>
            <a:r>
              <a:rPr lang="hu-HU" b="1" dirty="0" smtClean="0"/>
              <a:t>3. </a:t>
            </a:r>
            <a:r>
              <a:rPr lang="hu-HU" b="1" u="sng" dirty="0" smtClean="0"/>
              <a:t>Fémbevonat készítése</a:t>
            </a:r>
          </a:p>
          <a:p>
            <a:r>
              <a:rPr lang="hu-HU" b="1" dirty="0" smtClean="0"/>
              <a:t>Ón és nikkel alkalmazása</a:t>
            </a:r>
          </a:p>
          <a:p>
            <a:endParaRPr lang="hu-HU" b="1" dirty="0" smtClean="0"/>
          </a:p>
          <a:p>
            <a:endParaRPr lang="hu-HU" b="1" u="sng" dirty="0" smtClean="0"/>
          </a:p>
          <a:p>
            <a:endParaRPr lang="hu-HU" b="1" dirty="0" smtClean="0"/>
          </a:p>
          <a:p>
            <a:endParaRPr lang="hu-HU" b="1" dirty="0" smtClean="0"/>
          </a:p>
          <a:p>
            <a:endParaRPr lang="hu-HU" dirty="0"/>
          </a:p>
        </p:txBody>
      </p:sp>
      <p:pic>
        <p:nvPicPr>
          <p:cNvPr id="5" name="Kép 4" descr="http://upload.wikimedia.org/wikipedia/commons/thumb/0/05/Rusty_Railroad_Bridge_Panel_3008px.jpg/300px-Rusty_Railroad_Bridge_Panel_3008px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060848"/>
            <a:ext cx="28575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Felületvédelem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hu-HU" b="1" u="sng" dirty="0" smtClean="0">
                <a:solidFill>
                  <a:srgbClr val="FF0000"/>
                </a:solidFill>
              </a:rPr>
              <a:t>Aktív </a:t>
            </a:r>
            <a:r>
              <a:rPr lang="hu-HU" b="1" u="sng" dirty="0" err="1" smtClean="0">
                <a:solidFill>
                  <a:srgbClr val="FF0000"/>
                </a:solidFill>
              </a:rPr>
              <a:t>korrozióvédelem</a:t>
            </a:r>
            <a:endParaRPr lang="hu-HU" b="1" u="sng" dirty="0" smtClean="0">
              <a:solidFill>
                <a:srgbClr val="FF0000"/>
              </a:solidFill>
            </a:endParaRPr>
          </a:p>
          <a:p>
            <a:r>
              <a:rPr lang="hu-HU" dirty="0" smtClean="0"/>
              <a:t>A védőhatás nem szűnik meg a bevonat megsérülésével</a:t>
            </a:r>
          </a:p>
          <a:p>
            <a:r>
              <a:rPr lang="hu-HU" dirty="0" err="1" smtClean="0"/>
              <a:t>Pl.Vas</a:t>
            </a:r>
            <a:r>
              <a:rPr lang="hu-HU" dirty="0" smtClean="0"/>
              <a:t> cinkkel való bevonása: horganyozott bádog</a:t>
            </a:r>
          </a:p>
          <a:p>
            <a:endParaRPr lang="hu-HU" dirty="0" smtClean="0"/>
          </a:p>
          <a:p>
            <a:endParaRPr lang="hu-HU" dirty="0" smtClean="0"/>
          </a:p>
          <a:p>
            <a:pPr>
              <a:buNone/>
            </a:pPr>
            <a:endParaRPr lang="hu-HU" dirty="0"/>
          </a:p>
        </p:txBody>
      </p:sp>
      <p:pic>
        <p:nvPicPr>
          <p:cNvPr id="4" name="Kép 3" descr="http://www.flamstop.hu/kepek/tevekenyseg/szemcseszor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933056"/>
            <a:ext cx="4286250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 smtClean="0">
                <a:latin typeface="Aharoni" pitchFamily="2" charset="-79"/>
                <a:cs typeface="Aharoni" pitchFamily="2" charset="-79"/>
              </a:rPr>
              <a:t>Elemei és tulajdonságai</a:t>
            </a:r>
            <a:endParaRPr lang="hu-HU" sz="36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smtClean="0"/>
              <a:t>Vas</a:t>
            </a:r>
          </a:p>
          <a:p>
            <a:r>
              <a:rPr lang="hu-HU" dirty="0" smtClean="0"/>
              <a:t>Kobalt</a:t>
            </a:r>
          </a:p>
          <a:p>
            <a:r>
              <a:rPr lang="hu-HU" dirty="0" smtClean="0"/>
              <a:t>Nikkel</a:t>
            </a:r>
          </a:p>
          <a:p>
            <a:r>
              <a:rPr lang="hu-HU" dirty="0" smtClean="0"/>
              <a:t>Nagy sűrűség</a:t>
            </a:r>
          </a:p>
          <a:p>
            <a:r>
              <a:rPr lang="hu-HU" dirty="0" smtClean="0"/>
              <a:t>Nehézfémek</a:t>
            </a:r>
          </a:p>
          <a:p>
            <a:r>
              <a:rPr lang="hu-HU" dirty="0" smtClean="0"/>
              <a:t>Olvadáspontjuk magas</a:t>
            </a:r>
          </a:p>
          <a:p>
            <a:r>
              <a:rPr lang="hu-HU" dirty="0" smtClean="0"/>
              <a:t>Ferromágnesesség</a:t>
            </a:r>
          </a:p>
          <a:p>
            <a:endParaRPr lang="hu-HU" dirty="0"/>
          </a:p>
        </p:txBody>
      </p:sp>
      <p:pic>
        <p:nvPicPr>
          <p:cNvPr id="4" name="Kép 3" descr="http://www.vilaglex.hu/Kemia/Kepek/VasCsop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556792"/>
            <a:ext cx="5760720" cy="1391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latin typeface="Bookman Old Style" pitchFamily="18" charset="0"/>
                <a:cs typeface="Aharoni" pitchFamily="2" charset="-79"/>
              </a:rPr>
              <a:t>A vas</a:t>
            </a:r>
            <a:endParaRPr lang="hu-HU" b="1" dirty="0">
              <a:latin typeface="Bookman Old Style" pitchFamily="18" charset="0"/>
              <a:cs typeface="Aharoni" pitchFamily="2" charset="-79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/>
          <a:lstStyle/>
          <a:p>
            <a:r>
              <a:rPr lang="hu-HU" b="1" dirty="0" smtClean="0"/>
              <a:t>ezüstfehér, </a:t>
            </a:r>
          </a:p>
          <a:p>
            <a:r>
              <a:rPr lang="hu-HU" b="1" dirty="0" smtClean="0"/>
              <a:t>fémes fényű </a:t>
            </a:r>
          </a:p>
          <a:p>
            <a:r>
              <a:rPr lang="hu-HU" b="1" dirty="0" smtClean="0"/>
              <a:t>viszonylag lágy fém. </a:t>
            </a:r>
          </a:p>
          <a:p>
            <a:r>
              <a:rPr lang="hu-HU" b="1" dirty="0" smtClean="0"/>
              <a:t>az elektromosságot és a hőt jól vezeti</a:t>
            </a:r>
          </a:p>
          <a:p>
            <a:r>
              <a:rPr lang="hu-HU" dirty="0" smtClean="0"/>
              <a:t>tiszta állapotban </a:t>
            </a:r>
            <a:r>
              <a:rPr lang="hu-HU" b="1" dirty="0" smtClean="0"/>
              <a:t>jól nyújtható, alakítható</a:t>
            </a:r>
          </a:p>
          <a:p>
            <a:r>
              <a:rPr lang="hu-HU" i="1" dirty="0" smtClean="0"/>
              <a:t>nedves levegőn rozsdásodik, </a:t>
            </a:r>
            <a:r>
              <a:rPr lang="hu-HU" dirty="0" smtClean="0"/>
              <a:t>rozsdaréteg laza, lyukacsos szerkezetű, a vastárgy teljesen elpusztulhat, korrodálódhat</a:t>
            </a:r>
          </a:p>
          <a:p>
            <a:endParaRPr lang="hu-HU" dirty="0" smtClean="0"/>
          </a:p>
          <a:p>
            <a:endParaRPr lang="hu-HU" i="1" dirty="0" smtClean="0"/>
          </a:p>
          <a:p>
            <a:endParaRPr lang="hu-HU" dirty="0"/>
          </a:p>
        </p:txBody>
      </p:sp>
      <p:pic>
        <p:nvPicPr>
          <p:cNvPr id="4" name="irc_mi" descr="http://patikapedia.hu/media/image/va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60648"/>
            <a:ext cx="2524125" cy="2137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Kép 4" descr="Öntöttvas kályh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005064"/>
            <a:ext cx="19431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Kémiai tulajdonságai: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b="1" dirty="0" smtClean="0"/>
              <a:t>1. </a:t>
            </a:r>
          </a:p>
          <a:p>
            <a:r>
              <a:rPr lang="hu-HU" dirty="0" smtClean="0"/>
              <a:t>égő csillagszóróhoz hasonló a vaspor a lángban</a:t>
            </a:r>
          </a:p>
          <a:p>
            <a:r>
              <a:rPr lang="hu-HU" dirty="0" smtClean="0"/>
              <a:t>4 </a:t>
            </a:r>
            <a:r>
              <a:rPr lang="hu-HU" dirty="0" err="1" smtClean="0"/>
              <a:t>Fe</a:t>
            </a:r>
            <a:r>
              <a:rPr lang="hu-HU" dirty="0" smtClean="0"/>
              <a:t> + 3 O</a:t>
            </a:r>
            <a:r>
              <a:rPr lang="hu-HU" baseline="-25000" dirty="0" smtClean="0"/>
              <a:t>2 </a:t>
            </a:r>
            <a:r>
              <a:rPr lang="hu-HU" dirty="0" smtClean="0"/>
              <a:t> = 2 Fe</a:t>
            </a:r>
            <a:r>
              <a:rPr lang="hu-HU" baseline="-25000" dirty="0" smtClean="0"/>
              <a:t>2</a:t>
            </a:r>
            <a:r>
              <a:rPr lang="hu-HU" dirty="0" smtClean="0"/>
              <a:t>O</a:t>
            </a:r>
            <a:r>
              <a:rPr lang="hu-HU" baseline="-25000" dirty="0" smtClean="0"/>
              <a:t>3</a:t>
            </a:r>
          </a:p>
          <a:p>
            <a:pPr>
              <a:buNone/>
            </a:pPr>
            <a:endParaRPr lang="hu-HU" baseline="-25000" dirty="0" smtClean="0"/>
          </a:p>
          <a:p>
            <a:r>
              <a:rPr lang="hu-HU" b="1" dirty="0" smtClean="0"/>
              <a:t>2. </a:t>
            </a:r>
          </a:p>
          <a:p>
            <a:r>
              <a:rPr lang="hu-HU" b="1" dirty="0" smtClean="0"/>
              <a:t>Vaspor+kénpor                         hevítés</a:t>
            </a:r>
          </a:p>
          <a:p>
            <a:r>
              <a:rPr lang="hu-HU" b="1" dirty="0" err="1" smtClean="0"/>
              <a:t>Fe</a:t>
            </a:r>
            <a:r>
              <a:rPr lang="hu-HU" b="1" dirty="0" smtClean="0"/>
              <a:t> + S = </a:t>
            </a:r>
            <a:r>
              <a:rPr lang="hu-HU" b="1" dirty="0" err="1" smtClean="0"/>
              <a:t>FeS</a:t>
            </a:r>
            <a:endParaRPr lang="hu-HU" b="1" dirty="0" smtClean="0"/>
          </a:p>
          <a:p>
            <a:endParaRPr lang="hu-HU" b="1" dirty="0" smtClean="0"/>
          </a:p>
          <a:p>
            <a:r>
              <a:rPr lang="hu-HU" b="1" dirty="0" smtClean="0"/>
              <a:t>3.</a:t>
            </a:r>
          </a:p>
          <a:p>
            <a:r>
              <a:rPr lang="hu-HU" b="1" dirty="0" smtClean="0"/>
              <a:t>híg savakban (</a:t>
            </a:r>
            <a:r>
              <a:rPr lang="hu-HU" b="1" dirty="0" err="1" smtClean="0"/>
              <a:t>HCl</a:t>
            </a:r>
            <a:r>
              <a:rPr lang="hu-HU" b="1" dirty="0" smtClean="0"/>
              <a:t>, H</a:t>
            </a:r>
            <a:r>
              <a:rPr lang="hu-HU" b="1" baseline="-25000" dirty="0" smtClean="0"/>
              <a:t>2</a:t>
            </a:r>
            <a:r>
              <a:rPr lang="hu-HU" b="1" dirty="0" smtClean="0"/>
              <a:t>SO</a:t>
            </a:r>
            <a:r>
              <a:rPr lang="hu-HU" b="1" baseline="-25000" dirty="0" smtClean="0"/>
              <a:t>4</a:t>
            </a:r>
            <a:r>
              <a:rPr lang="hu-HU" b="1" dirty="0" smtClean="0"/>
              <a:t>) hidrogénfejlődés közben oldódik</a:t>
            </a:r>
          </a:p>
          <a:p>
            <a:r>
              <a:rPr lang="hu-HU" b="1" dirty="0" err="1" smtClean="0"/>
              <a:t>Fe</a:t>
            </a:r>
            <a:r>
              <a:rPr lang="hu-HU" b="1" dirty="0" smtClean="0"/>
              <a:t> + </a:t>
            </a:r>
            <a:r>
              <a:rPr lang="hu-HU" b="1" dirty="0" err="1" smtClean="0"/>
              <a:t>HCl</a:t>
            </a:r>
            <a:r>
              <a:rPr lang="hu-HU" b="1" dirty="0" smtClean="0"/>
              <a:t> =</a:t>
            </a:r>
          </a:p>
          <a:p>
            <a:r>
              <a:rPr lang="hu-HU" b="1" dirty="0" err="1" smtClean="0"/>
              <a:t>Fe</a:t>
            </a:r>
            <a:r>
              <a:rPr lang="hu-HU" b="1" dirty="0" smtClean="0"/>
              <a:t> + H</a:t>
            </a:r>
            <a:r>
              <a:rPr lang="hu-HU" b="1" baseline="-25000" dirty="0" smtClean="0"/>
              <a:t>2</a:t>
            </a:r>
            <a:r>
              <a:rPr lang="hu-HU" b="1" dirty="0" smtClean="0"/>
              <a:t>SO</a:t>
            </a:r>
            <a:r>
              <a:rPr lang="hu-HU" b="1" baseline="-25000" dirty="0" smtClean="0"/>
              <a:t>4 </a:t>
            </a:r>
            <a:r>
              <a:rPr lang="hu-HU" b="1" dirty="0" smtClean="0"/>
              <a:t> =</a:t>
            </a:r>
          </a:p>
          <a:p>
            <a:r>
              <a:rPr lang="hu-HU" dirty="0" smtClean="0"/>
              <a:t>Az oldatot a </a:t>
            </a:r>
            <a:r>
              <a:rPr lang="hu-HU" b="1" dirty="0" smtClean="0">
                <a:solidFill>
                  <a:srgbClr val="00B050"/>
                </a:solidFill>
              </a:rPr>
              <a:t>Fe2+</a:t>
            </a:r>
            <a:r>
              <a:rPr lang="hu-HU" b="1" dirty="0" err="1" smtClean="0">
                <a:solidFill>
                  <a:srgbClr val="00B050"/>
                </a:solidFill>
              </a:rPr>
              <a:t>-</a:t>
            </a:r>
            <a:r>
              <a:rPr lang="hu-HU" dirty="0" err="1" smtClean="0"/>
              <a:t>ionok</a:t>
            </a:r>
            <a:r>
              <a:rPr lang="hu-HU" dirty="0" smtClean="0"/>
              <a:t> </a:t>
            </a:r>
            <a:r>
              <a:rPr lang="hu-HU" b="1" dirty="0" smtClean="0">
                <a:solidFill>
                  <a:srgbClr val="00B050"/>
                </a:solidFill>
              </a:rPr>
              <a:t>zöld</a:t>
            </a:r>
            <a:r>
              <a:rPr lang="hu-HU" dirty="0" smtClean="0"/>
              <a:t> színűre festik.</a:t>
            </a:r>
          </a:p>
          <a:p>
            <a:r>
              <a:rPr lang="hu-HU" dirty="0" smtClean="0"/>
              <a:t>A levegő oxigénje hatására az oldat</a:t>
            </a:r>
            <a:r>
              <a:rPr lang="hu-HU" b="1" dirty="0" smtClean="0">
                <a:solidFill>
                  <a:srgbClr val="FFC000"/>
                </a:solidFill>
              </a:rPr>
              <a:t> megsárgul</a:t>
            </a:r>
            <a:r>
              <a:rPr lang="hu-HU" dirty="0" smtClean="0"/>
              <a:t>.</a:t>
            </a:r>
          </a:p>
          <a:p>
            <a:pPr lvl="1"/>
            <a:r>
              <a:rPr lang="pt-BR" dirty="0" smtClean="0"/>
              <a:t>A sárga színt a </a:t>
            </a:r>
            <a:r>
              <a:rPr lang="pt-BR" b="1" dirty="0" smtClean="0">
                <a:solidFill>
                  <a:srgbClr val="FFC000"/>
                </a:solidFill>
              </a:rPr>
              <a:t>Fe3+-</a:t>
            </a:r>
            <a:r>
              <a:rPr lang="pt-BR" dirty="0" smtClean="0"/>
              <a:t>ionok okozzák.</a:t>
            </a:r>
            <a:r>
              <a:rPr lang="hu-HU" baseline="-25000" dirty="0" smtClean="0"/>
              <a:t>                 </a:t>
            </a:r>
          </a:p>
          <a:p>
            <a:endParaRPr lang="hu-HU" baseline="-25000" dirty="0" smtClean="0"/>
          </a:p>
          <a:p>
            <a:endParaRPr lang="hu-HU" baseline="-25000" dirty="0" smtClean="0"/>
          </a:p>
          <a:p>
            <a:endParaRPr lang="hu-HU" baseline="-25000" dirty="0" smtClean="0"/>
          </a:p>
          <a:p>
            <a:endParaRPr lang="hu-HU" baseline="-25000" dirty="0"/>
          </a:p>
        </p:txBody>
      </p:sp>
      <p:cxnSp>
        <p:nvCxnSpPr>
          <p:cNvPr id="5" name="Egyenes összekötő nyíllal 4"/>
          <p:cNvCxnSpPr/>
          <p:nvPr/>
        </p:nvCxnSpPr>
        <p:spPr>
          <a:xfrm>
            <a:off x="2915816" y="3284984"/>
            <a:ext cx="17281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 descr="Vas(II)-szulfát-oldat nátrium-karbonát-oldatta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653136"/>
            <a:ext cx="20002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Kép 6" descr="Vas(III)-klorid-oldat nátrium-szulfid-oldatta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420888"/>
            <a:ext cx="20002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Kémiai tulajdonságai: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467600" cy="4989168"/>
          </a:xfrm>
        </p:spPr>
        <p:txBody>
          <a:bodyPr/>
          <a:lstStyle/>
          <a:p>
            <a:pPr>
              <a:buNone/>
            </a:pPr>
            <a:endParaRPr lang="hu-HU" dirty="0" smtClean="0"/>
          </a:p>
          <a:p>
            <a:r>
              <a:rPr lang="hu-HU" b="1" dirty="0" smtClean="0"/>
              <a:t>3. A tömény, oxidáló hatású savak a vas felületét </a:t>
            </a:r>
            <a:r>
              <a:rPr lang="hu-HU" b="1" dirty="0" err="1" smtClean="0"/>
              <a:t>passziválják</a:t>
            </a:r>
            <a:r>
              <a:rPr lang="hu-HU" b="1" dirty="0" smtClean="0"/>
              <a:t> (pl. a kénsav). 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4.</a:t>
            </a:r>
          </a:p>
          <a:p>
            <a:r>
              <a:rPr lang="hu-HU" dirty="0" smtClean="0"/>
              <a:t>Lavoisier : a víz a hidrogén oxidja</a:t>
            </a:r>
          </a:p>
          <a:p>
            <a:r>
              <a:rPr lang="hu-HU" dirty="0" smtClean="0"/>
              <a:t>A vas redukálja a vizet</a:t>
            </a:r>
          </a:p>
          <a:p>
            <a:r>
              <a:rPr lang="hu-HU" dirty="0" smtClean="0"/>
              <a:t>4Fe + 4H</a:t>
            </a:r>
            <a:r>
              <a:rPr lang="hu-HU" baseline="-25000" dirty="0" smtClean="0"/>
              <a:t>2</a:t>
            </a:r>
            <a:r>
              <a:rPr lang="hu-HU" dirty="0" smtClean="0"/>
              <a:t>O = Fe</a:t>
            </a:r>
            <a:r>
              <a:rPr lang="hu-HU" baseline="-25000" dirty="0" smtClean="0"/>
              <a:t>3</a:t>
            </a:r>
            <a:r>
              <a:rPr lang="hu-HU" dirty="0" smtClean="0"/>
              <a:t>O</a:t>
            </a:r>
            <a:r>
              <a:rPr lang="hu-HU" baseline="-25000" dirty="0" smtClean="0"/>
              <a:t>4</a:t>
            </a:r>
            <a:r>
              <a:rPr lang="hu-HU" dirty="0" smtClean="0"/>
              <a:t> + 4H</a:t>
            </a:r>
            <a:r>
              <a:rPr lang="hu-HU" baseline="-25000" dirty="0" smtClean="0"/>
              <a:t>2</a:t>
            </a:r>
          </a:p>
          <a:p>
            <a:endParaRPr lang="hu-HU" dirty="0"/>
          </a:p>
        </p:txBody>
      </p:sp>
      <p:pic>
        <p:nvPicPr>
          <p:cNvPr id="4" name="Kép 3" descr="Antoine lavoisier colo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905672"/>
            <a:ext cx="2016224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Kép 4" descr="http://upload.wikimedia.org/wikipedia/commons/thumb/b/b1/Labo-Lavoisier-IMG_0501.jpg/250px-Labo-Lavoisier-IMG_050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4797152"/>
            <a:ext cx="331236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Előfordulás: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7467600" cy="4873752"/>
          </a:xfrm>
        </p:spPr>
        <p:txBody>
          <a:bodyPr/>
          <a:lstStyle/>
          <a:p>
            <a:r>
              <a:rPr lang="hu-HU" dirty="0" smtClean="0"/>
              <a:t>1. A növényekben fontos szerepet játszik a klorofill előállításában.</a:t>
            </a:r>
          </a:p>
          <a:p>
            <a:endParaRPr lang="hu-HU" dirty="0" smtClean="0"/>
          </a:p>
          <a:p>
            <a:r>
              <a:rPr lang="hu-HU" dirty="0" smtClean="0"/>
              <a:t>2.</a:t>
            </a:r>
          </a:p>
          <a:p>
            <a:r>
              <a:rPr lang="hu-HU" dirty="0" smtClean="0"/>
              <a:t>A gerincesek szervezetében</a:t>
            </a:r>
          </a:p>
          <a:p>
            <a:r>
              <a:rPr lang="hu-HU" dirty="0" smtClean="0"/>
              <a:t> – így az emberében is – </a:t>
            </a:r>
          </a:p>
          <a:p>
            <a:r>
              <a:rPr lang="hu-HU" dirty="0" smtClean="0"/>
              <a:t>a vas a vér hemoglobinjában található. </a:t>
            </a:r>
          </a:p>
          <a:p>
            <a:r>
              <a:rPr lang="hu-HU" dirty="0" smtClean="0"/>
              <a:t>Hiánya vérszegénységet okozhat.</a:t>
            </a:r>
            <a:endParaRPr lang="hu-HU" dirty="0"/>
          </a:p>
        </p:txBody>
      </p:sp>
      <p:pic>
        <p:nvPicPr>
          <p:cNvPr id="4" name="Kép 3" descr="https://encrypted-tbn3.gstatic.com/images?q=tbn:ANd9GcSArfgvk_TZn5dfPpBnHoXaqcDihx85DjyAo46BPUgX4xbJa6JZ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636912"/>
            <a:ext cx="30099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Előállítása: VASGYÁRTÁS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hu-HU" b="1" u="sng" dirty="0" smtClean="0"/>
              <a:t>Ércei: </a:t>
            </a:r>
          </a:p>
          <a:p>
            <a:r>
              <a:rPr lang="hu-HU" dirty="0" smtClean="0"/>
              <a:t>a </a:t>
            </a:r>
            <a:r>
              <a:rPr lang="hu-HU" b="1" dirty="0" smtClean="0"/>
              <a:t>mágnesvasérc (magnetit)</a:t>
            </a:r>
          </a:p>
          <a:p>
            <a:r>
              <a:rPr lang="hu-HU" b="1" dirty="0" smtClean="0"/>
              <a:t> a vörösvasérc (hematit)</a:t>
            </a:r>
          </a:p>
          <a:p>
            <a:r>
              <a:rPr lang="hu-HU" b="1" dirty="0" smtClean="0"/>
              <a:t>a barnavasérc (</a:t>
            </a:r>
            <a:r>
              <a:rPr lang="hu-HU" b="1" dirty="0" err="1" smtClean="0"/>
              <a:t>limonit</a:t>
            </a:r>
            <a:r>
              <a:rPr lang="hu-HU" b="1" dirty="0" smtClean="0"/>
              <a:t>)</a:t>
            </a:r>
          </a:p>
          <a:p>
            <a:r>
              <a:rPr lang="hu-HU" b="1" dirty="0" smtClean="0"/>
              <a:t>vaspát (sziderit)</a:t>
            </a:r>
          </a:p>
          <a:p>
            <a:pPr>
              <a:buNone/>
            </a:pPr>
            <a:r>
              <a:rPr lang="hu-HU" b="1" u="sng" dirty="0" smtClean="0"/>
              <a:t>A vasgyártás lényege :</a:t>
            </a:r>
          </a:p>
          <a:p>
            <a:pPr>
              <a:buNone/>
            </a:pPr>
            <a:r>
              <a:rPr lang="hu-HU" b="1" dirty="0" smtClean="0"/>
              <a:t>az ércek </a:t>
            </a:r>
            <a:r>
              <a:rPr lang="hu-HU" b="1" dirty="0" err="1" smtClean="0"/>
              <a:t>redukálószerrel</a:t>
            </a:r>
            <a:r>
              <a:rPr lang="hu-HU" b="1" dirty="0" smtClean="0"/>
              <a:t> (C, CO)</a:t>
            </a:r>
          </a:p>
          <a:p>
            <a:r>
              <a:rPr lang="hu-HU" b="1" dirty="0" smtClean="0"/>
              <a:t>történő redukciója.</a:t>
            </a:r>
          </a:p>
          <a:p>
            <a:pPr>
              <a:buNone/>
            </a:pPr>
            <a:r>
              <a:rPr lang="es-ES" b="1" u="sng" dirty="0" smtClean="0"/>
              <a:t>A nyersvas előállítása </a:t>
            </a:r>
            <a:r>
              <a:rPr lang="es-ES" dirty="0" smtClean="0"/>
              <a:t>a </a:t>
            </a:r>
            <a:r>
              <a:rPr lang="es-ES" i="1" dirty="0" smtClean="0"/>
              <a:t>nagyolvasztóban</a:t>
            </a:r>
            <a:r>
              <a:rPr lang="hu-HU" dirty="0" smtClean="0"/>
              <a:t> </a:t>
            </a:r>
            <a:r>
              <a:rPr lang="es-ES" dirty="0" smtClean="0"/>
              <a:t>történik.</a:t>
            </a:r>
            <a:endParaRPr lang="hu-HU" b="1" dirty="0" smtClean="0"/>
          </a:p>
          <a:p>
            <a:endParaRPr lang="hu-HU" b="1" dirty="0" smtClean="0"/>
          </a:p>
          <a:p>
            <a:endParaRPr lang="hu-HU" dirty="0"/>
          </a:p>
        </p:txBody>
      </p:sp>
      <p:pic>
        <p:nvPicPr>
          <p:cNvPr id="4" name="irc_mi" descr="http://hungarian.cri.cn/mmsource/images/2011/03/28/vas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484784"/>
            <a:ext cx="310133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VASGYÁRTÁS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u="sng" dirty="0" smtClean="0"/>
              <a:t>Anyagai:</a:t>
            </a:r>
          </a:p>
          <a:p>
            <a:r>
              <a:rPr lang="hu-HU" i="1" dirty="0" smtClean="0"/>
              <a:t>a) </a:t>
            </a:r>
            <a:r>
              <a:rPr lang="hu-HU" dirty="0" err="1" smtClean="0"/>
              <a:t>a</a:t>
            </a:r>
            <a:r>
              <a:rPr lang="hu-HU" dirty="0" smtClean="0"/>
              <a:t> vasérc,</a:t>
            </a:r>
            <a:br>
              <a:rPr lang="hu-HU" dirty="0" smtClean="0"/>
            </a:br>
            <a:r>
              <a:rPr lang="hu-HU" i="1" dirty="0" smtClean="0"/>
              <a:t>b) </a:t>
            </a:r>
            <a:r>
              <a:rPr lang="hu-HU" dirty="0" smtClean="0"/>
              <a:t>a koksz,</a:t>
            </a:r>
            <a:br>
              <a:rPr lang="hu-HU" dirty="0" smtClean="0"/>
            </a:br>
            <a:r>
              <a:rPr lang="hu-HU" i="1" dirty="0" smtClean="0"/>
              <a:t>c) </a:t>
            </a:r>
            <a:r>
              <a:rPr lang="hu-HU" dirty="0" smtClean="0"/>
              <a:t>és a salakképző anyagok.</a:t>
            </a:r>
          </a:p>
          <a:p>
            <a:r>
              <a:rPr lang="hu-HU" dirty="0" smtClean="0"/>
              <a:t>Segédanyag: a levegő.</a:t>
            </a:r>
          </a:p>
          <a:p>
            <a:r>
              <a:rPr lang="hu-HU" b="1" i="1" u="sng" dirty="0" smtClean="0"/>
              <a:t>A vasgyártás kémiai folyamatai:</a:t>
            </a:r>
          </a:p>
          <a:p>
            <a:pPr>
              <a:buNone/>
            </a:pPr>
            <a:r>
              <a:rPr lang="hu-HU" dirty="0" smtClean="0"/>
              <a:t>1. A koksz égése: C+O</a:t>
            </a:r>
            <a:r>
              <a:rPr lang="hu-HU" baseline="-25000" dirty="0" smtClean="0"/>
              <a:t>2</a:t>
            </a:r>
            <a:r>
              <a:rPr lang="hu-HU" dirty="0" smtClean="0"/>
              <a:t>=CO</a:t>
            </a:r>
            <a:r>
              <a:rPr lang="hu-HU" baseline="-25000" dirty="0" smtClean="0"/>
              <a:t>2</a:t>
            </a:r>
          </a:p>
          <a:p>
            <a:pPr>
              <a:buNone/>
            </a:pPr>
            <a:r>
              <a:rPr lang="hu-HU" dirty="0" smtClean="0"/>
              <a:t>2. A szén-dioxid redukciója:CO</a:t>
            </a:r>
            <a:r>
              <a:rPr lang="hu-HU" baseline="-25000" dirty="0" smtClean="0"/>
              <a:t>2</a:t>
            </a:r>
            <a:r>
              <a:rPr lang="hu-HU" dirty="0" smtClean="0"/>
              <a:t> + C = 2CO</a:t>
            </a:r>
          </a:p>
          <a:p>
            <a:pPr>
              <a:buNone/>
            </a:pPr>
            <a:r>
              <a:rPr lang="hu-HU" dirty="0" smtClean="0"/>
              <a:t>3. A szén-monoxid redukálja a vas-oxidot:</a:t>
            </a:r>
          </a:p>
          <a:p>
            <a:pPr>
              <a:buNone/>
            </a:pPr>
            <a:r>
              <a:rPr lang="hu-HU" dirty="0" smtClean="0"/>
              <a:t>Fe</a:t>
            </a:r>
            <a:r>
              <a:rPr lang="hu-HU" baseline="-25000" dirty="0" smtClean="0"/>
              <a:t>2</a:t>
            </a:r>
            <a:r>
              <a:rPr lang="hu-HU" dirty="0" smtClean="0"/>
              <a:t>O</a:t>
            </a:r>
            <a:r>
              <a:rPr lang="hu-HU" baseline="-25000" dirty="0" smtClean="0"/>
              <a:t>3</a:t>
            </a:r>
            <a:r>
              <a:rPr lang="hu-HU" dirty="0" smtClean="0"/>
              <a:t> +3CO = 2 </a:t>
            </a:r>
            <a:r>
              <a:rPr lang="hu-HU" dirty="0" err="1" smtClean="0"/>
              <a:t>Fe</a:t>
            </a:r>
            <a:r>
              <a:rPr lang="hu-HU" dirty="0" smtClean="0"/>
              <a:t> + 3 CO</a:t>
            </a:r>
            <a:r>
              <a:rPr lang="hu-HU" baseline="-25000" dirty="0" smtClean="0"/>
              <a:t>2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4. Az izzó szén is redukálja a vas-oxidot:</a:t>
            </a:r>
          </a:p>
          <a:p>
            <a:pPr>
              <a:buNone/>
            </a:pPr>
            <a:r>
              <a:rPr lang="hu-HU" dirty="0" smtClean="0"/>
              <a:t>Fe</a:t>
            </a:r>
            <a:r>
              <a:rPr lang="hu-HU" baseline="-25000" dirty="0" smtClean="0"/>
              <a:t>2</a:t>
            </a:r>
            <a:r>
              <a:rPr lang="hu-HU" dirty="0" smtClean="0"/>
              <a:t>O</a:t>
            </a:r>
            <a:r>
              <a:rPr lang="hu-HU" baseline="-25000" dirty="0" smtClean="0"/>
              <a:t>3</a:t>
            </a:r>
            <a:r>
              <a:rPr lang="hu-HU" dirty="0" smtClean="0"/>
              <a:t> +3C = 2 </a:t>
            </a:r>
            <a:r>
              <a:rPr lang="hu-HU" dirty="0" err="1" smtClean="0"/>
              <a:t>Fe</a:t>
            </a:r>
            <a:r>
              <a:rPr lang="hu-HU" dirty="0" smtClean="0"/>
              <a:t> + 3 CO</a:t>
            </a:r>
          </a:p>
          <a:p>
            <a:r>
              <a:rPr lang="hu-HU" dirty="0" smtClean="0"/>
              <a:t>A megolvadt nyersvas a kohó aljába folyik.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6" name="Kép 5" descr="Koksz - Koksz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692696"/>
            <a:ext cx="3171056" cy="206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Jobbra nyíl 6"/>
          <p:cNvSpPr/>
          <p:nvPr/>
        </p:nvSpPr>
        <p:spPr>
          <a:xfrm>
            <a:off x="3059832" y="2492896"/>
            <a:ext cx="172819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VASGYÁRTÁS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hu-HU" b="1" i="1" u="sng" dirty="0" smtClean="0"/>
              <a:t>A nyersvas </a:t>
            </a:r>
          </a:p>
          <a:p>
            <a:r>
              <a:rPr lang="hu-HU" i="1" dirty="0" smtClean="0"/>
              <a:t>3–4 </a:t>
            </a:r>
            <a:r>
              <a:rPr lang="hu-HU" i="1" dirty="0" err="1" smtClean="0"/>
              <a:t>tömeg%</a:t>
            </a:r>
            <a:r>
              <a:rPr lang="hu-HU" i="1" dirty="0" smtClean="0"/>
              <a:t> szenet tartalmaz</a:t>
            </a:r>
          </a:p>
          <a:p>
            <a:r>
              <a:rPr lang="hu-HU" i="1" dirty="0" smtClean="0"/>
              <a:t>kemény</a:t>
            </a:r>
          </a:p>
          <a:p>
            <a:r>
              <a:rPr lang="hu-HU" i="1" dirty="0" smtClean="0"/>
              <a:t> rideg anyag</a:t>
            </a:r>
          </a:p>
          <a:p>
            <a:r>
              <a:rPr lang="hu-HU" i="1" dirty="0" smtClean="0"/>
              <a:t>nem kovácsolható</a:t>
            </a:r>
          </a:p>
          <a:p>
            <a:r>
              <a:rPr lang="hu-HU" i="1" dirty="0" smtClean="0"/>
              <a:t> nem hegeszthető</a:t>
            </a:r>
          </a:p>
          <a:p>
            <a:r>
              <a:rPr lang="hu-HU" i="1" dirty="0" smtClean="0"/>
              <a:t>Szennyezései: C, P, </a:t>
            </a:r>
            <a:r>
              <a:rPr lang="hu-HU" i="1" dirty="0" err="1" smtClean="0"/>
              <a:t>Si</a:t>
            </a:r>
            <a:r>
              <a:rPr lang="hu-HU" i="1" dirty="0" smtClean="0"/>
              <a:t>, S</a:t>
            </a:r>
            <a:endParaRPr lang="hu-HU" dirty="0"/>
          </a:p>
        </p:txBody>
      </p:sp>
      <p:pic>
        <p:nvPicPr>
          <p:cNvPr id="4" name="Kép 3" descr="Ké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764704"/>
            <a:ext cx="360040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123</TotalTime>
  <Words>444</Words>
  <Application>Microsoft Office PowerPoint</Application>
  <PresentationFormat>Diavetítés a képernyőre (4:3 oldalarány)</PresentationFormat>
  <Paragraphs>121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21" baseType="lpstr">
      <vt:lpstr>Aharoni</vt:lpstr>
      <vt:lpstr>Bookman Old Style</vt:lpstr>
      <vt:lpstr>Century Schoolbook</vt:lpstr>
      <vt:lpstr>Wingdings</vt:lpstr>
      <vt:lpstr>Wingdings 2</vt:lpstr>
      <vt:lpstr>Loggia</vt:lpstr>
      <vt:lpstr>A vascsoport</vt:lpstr>
      <vt:lpstr>Elemei és tulajdonságai</vt:lpstr>
      <vt:lpstr>A vas</vt:lpstr>
      <vt:lpstr>Kémiai tulajdonságai:</vt:lpstr>
      <vt:lpstr>Kémiai tulajdonságai:</vt:lpstr>
      <vt:lpstr>Előfordulás:</vt:lpstr>
      <vt:lpstr>Előállítása: VASGYÁRTÁS</vt:lpstr>
      <vt:lpstr>VASGYÁRTÁS</vt:lpstr>
      <vt:lpstr>VASGYÁRTÁS</vt:lpstr>
      <vt:lpstr>VASGYÁRTÁS videó</vt:lpstr>
      <vt:lpstr>Az acélgyártás</vt:lpstr>
      <vt:lpstr>rozsdamentes acél</vt:lpstr>
      <vt:lpstr>korrozióvédelem</vt:lpstr>
      <vt:lpstr>Felületvédelem</vt:lpstr>
      <vt:lpstr>Felületvédelem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vascsoport</dc:title>
  <dc:creator>Beáta</dc:creator>
  <cp:lastModifiedBy>Kardos Beáta</cp:lastModifiedBy>
  <cp:revision>31</cp:revision>
  <dcterms:created xsi:type="dcterms:W3CDTF">2014-09-27T06:53:08Z</dcterms:created>
  <dcterms:modified xsi:type="dcterms:W3CDTF">2023-10-16T12:38:29Z</dcterms:modified>
</cp:coreProperties>
</file>