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áromszög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erékszögű háromszög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Háromszög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11" name="Egyenes összekötő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erékszögű háromszög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7CC6B59-BC81-4D9A-ABC9-782ADCEC5EB7}" type="datetimeFigureOut">
              <a:rPr lang="hu-HU" smtClean="0"/>
              <a:pPr/>
              <a:t>2023. 10. 16.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2F82C0E-4090-44B4-8B0B-999057D4F24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upload.wikimedia.org/wikipedia/commons/7/74/Erdalka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143" y="620688"/>
            <a:ext cx="7799715" cy="5040559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</a:t>
            </a:r>
            <a:r>
              <a:rPr lang="hu-HU" dirty="0" smtClean="0"/>
              <a:t>lkáliföldfémek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296744" cy="1559024"/>
          </a:xfrm>
        </p:spPr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Bárium (</a:t>
            </a:r>
            <a:r>
              <a:rPr lang="hu-HU" dirty="0" err="1" smtClean="0"/>
              <a:t>Ba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Ezüstös színű</a:t>
            </a:r>
          </a:p>
          <a:p>
            <a:r>
              <a:rPr lang="hu-HU" dirty="0" smtClean="0"/>
              <a:t>Lágy</a:t>
            </a:r>
          </a:p>
          <a:p>
            <a:r>
              <a:rPr lang="hu-HU" dirty="0" smtClean="0"/>
              <a:t>Jól nyújtható</a:t>
            </a:r>
          </a:p>
          <a:p>
            <a:r>
              <a:rPr lang="hu-HU" dirty="0" smtClean="0"/>
              <a:t>Könnyűfém </a:t>
            </a:r>
          </a:p>
          <a:p>
            <a:r>
              <a:rPr lang="hu-HU" dirty="0" smtClean="0"/>
              <a:t>Olvadáspontja magas</a:t>
            </a:r>
          </a:p>
          <a:p>
            <a:endParaRPr lang="hu-HU" dirty="0" smtClean="0"/>
          </a:p>
        </p:txBody>
      </p:sp>
      <p:pic>
        <p:nvPicPr>
          <p:cNvPr id="11266" name="Picture 2" descr="http://enfo.agt.bme.hu/drupal/sites/default/files/barium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348880"/>
            <a:ext cx="3534916" cy="353491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Rádium (</a:t>
            </a:r>
            <a:r>
              <a:rPr lang="hu-HU" dirty="0" err="1" smtClean="0"/>
              <a:t>Ra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Fehér</a:t>
            </a:r>
          </a:p>
          <a:p>
            <a:r>
              <a:rPr lang="hu-HU" dirty="0" smtClean="0"/>
              <a:t>Radioaktív nehézfém</a:t>
            </a:r>
          </a:p>
          <a:p>
            <a:r>
              <a:rPr lang="hu-HU" dirty="0"/>
              <a:t>A rádium sötétben világít</a:t>
            </a:r>
            <a:endParaRPr lang="hu-HU" dirty="0" smtClean="0"/>
          </a:p>
          <a:p>
            <a:r>
              <a:rPr lang="hu-HU" dirty="0"/>
              <a:t>A szervezetbe került rádium a csontokba beépül.</a:t>
            </a:r>
          </a:p>
          <a:p>
            <a:r>
              <a:rPr lang="hu-HU" dirty="0"/>
              <a:t>Higanyban oldódik </a:t>
            </a:r>
          </a:p>
        </p:txBody>
      </p:sp>
      <p:pic>
        <p:nvPicPr>
          <p:cNvPr id="10242" name="Picture 2" descr="http://enfo.agt.bme.hu/drupal/sites/default/files/r%C3%A1dium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2220" y="0"/>
            <a:ext cx="2841780" cy="345638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Fizikai tulajdonságai: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Szürke színűek</a:t>
            </a:r>
          </a:p>
          <a:p>
            <a:r>
              <a:rPr lang="hu-HU" dirty="0" smtClean="0"/>
              <a:t>Kis sűrűségűek</a:t>
            </a:r>
          </a:p>
          <a:p>
            <a:r>
              <a:rPr lang="hu-HU" dirty="0"/>
              <a:t>az elektromos áramot jól </a:t>
            </a:r>
            <a:r>
              <a:rPr lang="hu-HU" dirty="0" smtClean="0"/>
              <a:t>vezetik</a:t>
            </a:r>
          </a:p>
          <a:p>
            <a:r>
              <a:rPr lang="hu-HU" dirty="0"/>
              <a:t>reakcióképességük az oszlopban lefelé haladva </a:t>
            </a:r>
            <a:r>
              <a:rPr lang="hu-HU" dirty="0" smtClean="0"/>
              <a:t>nő</a:t>
            </a:r>
          </a:p>
          <a:p>
            <a:r>
              <a:rPr lang="hu-HU" dirty="0"/>
              <a:t>viszonylag puhák, de az alkálifémeknél keményebbek</a:t>
            </a:r>
          </a:p>
          <a:p>
            <a:endParaRPr lang="hu-HU" dirty="0"/>
          </a:p>
        </p:txBody>
      </p:sp>
      <p:pic>
        <p:nvPicPr>
          <p:cNvPr id="18434" name="Picture 2" descr="http://www.vilaglex.hu/Kemia/Kepek/Beril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0"/>
            <a:ext cx="2699792" cy="27127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tulajdonságai: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halogénekkel ionos sókat </a:t>
            </a:r>
            <a:r>
              <a:rPr lang="hu-HU" dirty="0" smtClean="0"/>
              <a:t>képeznek</a:t>
            </a:r>
          </a:p>
          <a:p>
            <a:r>
              <a:rPr lang="hu-HU" dirty="0"/>
              <a:t>kénnel, </a:t>
            </a:r>
            <a:r>
              <a:rPr lang="hu-HU" dirty="0" smtClean="0"/>
              <a:t>hidrogénnel </a:t>
            </a:r>
            <a:r>
              <a:rPr lang="hu-HU" dirty="0"/>
              <a:t>és nitrogénnel is közvetlenül reakcióba </a:t>
            </a:r>
            <a:r>
              <a:rPr lang="hu-HU" dirty="0" smtClean="0"/>
              <a:t>lépnek</a:t>
            </a:r>
          </a:p>
          <a:p>
            <a:r>
              <a:rPr lang="hu-HU" dirty="0"/>
              <a:t>gyorsan </a:t>
            </a:r>
            <a:r>
              <a:rPr lang="hu-HU" dirty="0" smtClean="0"/>
              <a:t>oxidálódnak</a:t>
            </a:r>
          </a:p>
          <a:p>
            <a:r>
              <a:rPr lang="hu-HU" dirty="0"/>
              <a:t>levegőn történő égetésükkor az oxidok mellett </a:t>
            </a:r>
            <a:r>
              <a:rPr lang="hu-HU" dirty="0" err="1"/>
              <a:t>nitridek</a:t>
            </a:r>
            <a:r>
              <a:rPr lang="hu-HU" dirty="0"/>
              <a:t> is képződnek</a:t>
            </a:r>
          </a:p>
          <a:p>
            <a:r>
              <a:rPr lang="hu-HU" dirty="0"/>
              <a:t>szerkezetük: </a:t>
            </a:r>
            <a:r>
              <a:rPr lang="hu-HU" dirty="0" smtClean="0"/>
              <a:t>fémrács</a:t>
            </a:r>
          </a:p>
          <a:p>
            <a:r>
              <a:rPr lang="hu-HU" dirty="0" smtClean="0"/>
              <a:t>vízzel </a:t>
            </a:r>
            <a:r>
              <a:rPr lang="hu-HU" dirty="0"/>
              <a:t>erős </a:t>
            </a:r>
            <a:r>
              <a:rPr lang="hu-HU" dirty="0" smtClean="0"/>
              <a:t>bázisokat </a:t>
            </a:r>
            <a:r>
              <a:rPr lang="hu-HU" dirty="0"/>
              <a:t>képeznek</a:t>
            </a:r>
          </a:p>
          <a:p>
            <a:endParaRPr lang="hu-HU" dirty="0"/>
          </a:p>
        </p:txBody>
      </p:sp>
      <p:pic>
        <p:nvPicPr>
          <p:cNvPr id="17410" name="Picture 2" descr="https://encrypted-tbn0.gstatic.com/images?q=tbn:ANd9GcQTyNbWepde0VbVmHxMwleJaDriQzM_ATyTDuP83QjYVbiKZih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4250" y="4509120"/>
            <a:ext cx="1809750" cy="234888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asovits.hu/cnc/ontes/hiba/mg-e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1" y="0"/>
            <a:ext cx="3047989" cy="2285992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r>
              <a:rPr lang="hu-HU" dirty="0" smtClean="0"/>
              <a:t>Fontosabb vegyületei: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83196"/>
          </a:xfrm>
        </p:spPr>
        <p:txBody>
          <a:bodyPr>
            <a:normAutofit/>
          </a:bodyPr>
          <a:lstStyle/>
          <a:p>
            <a:r>
              <a:rPr lang="hu-HU" dirty="0" smtClean="0"/>
              <a:t>MgO (keserűföld, égetett </a:t>
            </a:r>
            <a:r>
              <a:rPr lang="hu-HU" dirty="0" err="1" smtClean="0"/>
              <a:t>magnézia</a:t>
            </a:r>
            <a:r>
              <a:rPr lang="hu-HU" dirty="0" smtClean="0"/>
              <a:t>): tűzálló, ionos vegyület</a:t>
            </a:r>
          </a:p>
          <a:p>
            <a:r>
              <a:rPr lang="hu-HU" dirty="0" smtClean="0"/>
              <a:t>MgCO</a:t>
            </a:r>
            <a:r>
              <a:rPr lang="hu-HU" baseline="-25000" dirty="0" smtClean="0"/>
              <a:t>3</a:t>
            </a:r>
            <a:r>
              <a:rPr lang="hu-HU" dirty="0" smtClean="0"/>
              <a:t>·CaCO</a:t>
            </a:r>
            <a:r>
              <a:rPr lang="hu-HU" baseline="-25000" dirty="0" smtClean="0"/>
              <a:t>3</a:t>
            </a:r>
            <a:r>
              <a:rPr lang="hu-HU" dirty="0" smtClean="0"/>
              <a:t> (dolomit)</a:t>
            </a:r>
          </a:p>
          <a:p>
            <a:r>
              <a:rPr lang="hu-HU" dirty="0" smtClean="0"/>
              <a:t>CaCO</a:t>
            </a:r>
            <a:r>
              <a:rPr lang="hu-HU" baseline="-25000" dirty="0" smtClean="0"/>
              <a:t>3</a:t>
            </a:r>
            <a:r>
              <a:rPr lang="hu-HU" dirty="0" smtClean="0"/>
              <a:t> (mészkő, márvány, kréta...): hevítésével égetett meszet hozunk létre</a:t>
            </a:r>
          </a:p>
          <a:p>
            <a:r>
              <a:rPr lang="pt-BR" dirty="0" smtClean="0"/>
              <a:t>CaSO</a:t>
            </a:r>
            <a:r>
              <a:rPr lang="pt-BR" baseline="-25000" dirty="0" smtClean="0"/>
              <a:t>4</a:t>
            </a:r>
            <a:r>
              <a:rPr lang="pt-BR" dirty="0" smtClean="0"/>
              <a:t>·2 H</a:t>
            </a:r>
            <a:r>
              <a:rPr lang="pt-BR" baseline="-25000" dirty="0" smtClean="0"/>
              <a:t>2</a:t>
            </a:r>
            <a:r>
              <a:rPr lang="pt-BR" dirty="0" smtClean="0"/>
              <a:t>O (gipsz, Mária üveg)</a:t>
            </a:r>
          </a:p>
          <a:p>
            <a:r>
              <a:rPr lang="pt-BR" dirty="0" smtClean="0"/>
              <a:t>CaSO</a:t>
            </a:r>
            <a:r>
              <a:rPr lang="pt-BR" baseline="-25000" dirty="0" smtClean="0"/>
              <a:t>4</a:t>
            </a:r>
            <a:r>
              <a:rPr lang="pt-BR" dirty="0" smtClean="0"/>
              <a:t>·1/2 H</a:t>
            </a:r>
            <a:r>
              <a:rPr lang="pt-BR" baseline="-25000" dirty="0" smtClean="0"/>
              <a:t>2</a:t>
            </a:r>
            <a:r>
              <a:rPr lang="pt-BR" dirty="0" smtClean="0"/>
              <a:t>O (bolti gipsz, feles gipsz):</a:t>
            </a:r>
          </a:p>
          <a:p>
            <a:r>
              <a:rPr lang="pt-BR" dirty="0" smtClean="0"/>
              <a:t>CaSO</a:t>
            </a:r>
            <a:r>
              <a:rPr lang="pt-BR" baseline="-25000" dirty="0" smtClean="0"/>
              <a:t>4</a:t>
            </a:r>
            <a:r>
              <a:rPr lang="pt-BR" dirty="0" smtClean="0"/>
              <a:t>·2 H</a:t>
            </a:r>
            <a:r>
              <a:rPr lang="pt-BR" baseline="-25000" dirty="0" smtClean="0"/>
              <a:t>2</a:t>
            </a:r>
            <a:r>
              <a:rPr lang="pt-BR" dirty="0" smtClean="0"/>
              <a:t>O (gipsz, Mária üveg)</a:t>
            </a:r>
          </a:p>
          <a:p>
            <a:r>
              <a:rPr lang="pt-BR" dirty="0" smtClean="0"/>
              <a:t>CaSO</a:t>
            </a:r>
            <a:r>
              <a:rPr lang="pt-BR" baseline="-25000" dirty="0" smtClean="0"/>
              <a:t>4</a:t>
            </a:r>
            <a:r>
              <a:rPr lang="pt-BR" dirty="0" smtClean="0"/>
              <a:t>·1/2 H</a:t>
            </a:r>
            <a:r>
              <a:rPr lang="pt-BR" baseline="-25000" dirty="0" smtClean="0"/>
              <a:t>2</a:t>
            </a:r>
            <a:r>
              <a:rPr lang="pt-BR" dirty="0" smtClean="0"/>
              <a:t>O (bolti gipsz, feles gipsz):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Lángfestés: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kalcium: téglavörös</a:t>
            </a:r>
          </a:p>
          <a:p>
            <a:r>
              <a:rPr lang="hu-HU" dirty="0" smtClean="0"/>
              <a:t>stroncium: bíborvörös</a:t>
            </a:r>
          </a:p>
          <a:p>
            <a:r>
              <a:rPr lang="hu-HU" dirty="0" smtClean="0"/>
              <a:t>bárium: fakózöld</a:t>
            </a:r>
          </a:p>
          <a:p>
            <a:r>
              <a:rPr lang="hu-HU" dirty="0" smtClean="0"/>
              <a:t>rádium: kárminvörös</a:t>
            </a:r>
          </a:p>
          <a:p>
            <a:r>
              <a:rPr lang="hu-HU" dirty="0" smtClean="0"/>
              <a:t>berillium, magnézium: nem festi a lángot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/>
          </a:p>
        </p:txBody>
      </p:sp>
      <p:sp>
        <p:nvSpPr>
          <p:cNvPr id="15362" name="AutoShape 2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64" name="AutoShape 4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66" name="AutoShape 6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68" name="AutoShape 8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70" name="AutoShape 10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72" name="AutoShape 12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74" name="AutoShape 14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76" name="AutoShape 16" descr="data:image/jpeg;base64,/9j/4AAQSkZJRgABAQAAAQABAAD/2wCEAAkGBxQSEhQUEhQVFBQUFBUUFBQUFRQUFRcUFBUXFhQUFRQYHCggGBolHBQUITEhJSkrLi4uFx8zODMsNygtLiwBCgoKDg0OGhAQGiwkHRwvLCwsLCwsLCwsLCwsLCwsLCwsLCwsLCwsLCwsLCwsLCwsLCwsLCwsLCwsLCwsLCwsLP/AABEIAHUA2AMBIgACEQEDEQH/xAAbAAACAgMBAAAAAAAAAAAAAAAABgEHAgMFBP/EAEAQAAIBAgIECQsDAwMFAAAAAAECAAMRBBIFByExCBNRYXFyc7KzBiIjJCU0NUGBkbEzocEUMmLR0vAVQkNTdP/EABoBAAMBAQEBAAAAAAAAAAAAAAABAgMEBQb/xAAqEQACAgECBgAFBQAAAAAAAAAAAQIRAxIxBAUhIjJBI1FhcbEzQkORwf/aAAwDAQACEQMRAD8ApaYzq+Sz0lxVE1svFhjcvtQNlbiy/wDiHyE80aMPhHrVKY0g+GqOtOuypxlLPYGnlzNSdVcE58qlxYBvlaaNk0I9PCuVZ1RiiWzMFYqt92Ztw+s1ERl0ziKGFrYujh1LqalqVQVVdBSIUlMpVswOwE5rkKBfffiaUxzV6r1WCqXNyEGVfoI0B5bSQIWhAQAQIhIjAuPg4fr4zsqXfeJ2t74xjOsnhJHHg3/r4zsqXfeJ2t74xjOsnhJIXkP0J15nRpM7BUVmYnYqgsTzADaY6avq1kZc1Nc1enxj8ZQSolMKRmdK4y16F2N0Uqbrv2icjSTYai+G4umtRRSz1ilVlNVnzKVJN+LUZR5ttzEHfHYUcGohUkMCGBsQRYgjeCDuMidPSemWrrlKqBxj1ASFNS7hRlLgC4AQDcP2nMyxgEktIhGII4aofjGE6z+E8To46ofjGE6z+E8T2BDnwjPeMH2VXvpKeJlw8I39fB9lV76Rf8g8Qq4emGtlOMrcfethqarSNLDgNWp1VL1U/UNkKnYwvciEXSB7lfgfIbSdwG036JniKDU2yurIw3q6lWHSp2xuxWi8LTwFOqMnHL/TODTrEO4ZiKw2uSCLL/4xlPzO2cbSGnOMWoiU1Sm/F2Vsrsi0gwVEfKtl84/K+/ljTEci0ievD4YsjHknlME7BpoBIMm0BKERJkSYAahItJBhIKCQZN5O+AG+hSuJqqLaM2h9HXp3tOBjadmI55nDIpSa+RvlwuEFL5nlEJN5F5qYFxcHD9fGdlS77xO1vfGMZ1k8JI5cHH9fGdlS77xN1vfGMZ1k8JJC3H6E6EkCEsRtw1LMwXlnax+iClLNyftPJ5NU82IT6n7R10phr0nH+JnJnyuM0j6HlfAwzcNOct+qX9FayZNpE6z54iOOqH4xhOs/hPE+OOqH4vg+s/hPE9gQ5cIz3jB9lV76SoCJcHCM94wfY1e+kqC0IbCluY2kyYWlkjboXAXwzHlBiky7ZZ2hMNbDKOVZWuIWzMOczg4PJqnP7nbxMNMIfY1Wk2k2had5xGIkybSICNYEFmQELSaKsxtNlBLsByzHJPfoSlmrIOeKTqLZpjWqSj8yw9HYLLRHRK800tqr9MtgrZPpKp01tqv0zzeBblOTPf51GMMUIr1a/BzBJMzyyMs9Sj5yy3uDl+vjOypd94na3vjGM6yeEkc+DmPWMZ2VLvvE7W6p/wCr4s2/7k8JJC8ivQmgQmVoWliO55GU74joUywK9G6GJHkInpn5k/mWGF809E8ri/1D7Lk3ThY/Vv8AJTNZLMRyEj95hPTjh6R+u35M0WnqLY+QydJtfUwtHHVF8XwnXfwnijaOGqMe18J1n8J43sQn1HDhF+8YPsavfSVFaXBwhwP6jB3/APTW76SpTS5LHo3/AG3whsTN9TTaFpmFmaL/AM+sqiLLY0clqSD/ABH4lVaRS1Vx/kfzLapbKY5lH4lVaTX0r9YzyuWq5TZ6/MqUII8VoTPLC09ajyLMITPLJhQWY8QfkL9G38TDKZtC/eZlyd+3p2/mKg1HmKXnW8mV9YTpnhI5p7dDvlrIeeRkjcGjbh8mnLGT9NFm4upamTzSqMcbux5zHzTONdaALIyh7hSRsJHyvyxDqCcvA4HCLb9nqc64zHlnGMHaX+nmCwtNwWBE7qPD1Fr8Hb3jGdjR77xQ1tfF8X1k8JI48HgesYzsaPfeKOtlfa2L6yeEkzS7mbX2ieTfePru/EkUx8j9D/qJkFk5ZdE6hl8gqJ42p1VtybzuMf8AEUjTHnC11zDaDs+nRulV6Ex7Yd8yfMWIO4jnjBX8qHqDzvkCAOTZst95w5+FnObkj6TlvMsGPDHHOVNX+bE6sbsTykn7ma8s25IZJ36T5yU7dmkLG/VIvtfCdZ/CeKoWN+qZfa2E6z+E8Ul0En1G3hCj1jB9jW76SpyktzhALfEYTsa3fpyrOLlY12meWVSNH79M3YKgGcKWC3O83+2wHbMuLkqtiDybftKcehnGfUsTSbsibthFg3yOXeAfqJXWkV9K3Obxu0lii9zf5fwIr45bufp+JycHh0L7nbxmfW6vY8BWRknpyQKzto4dR5ssJ6OLEIqDWacsnLPQEmXFx0LUeYpMlXaJuanBUhQajIg2sSbb7X2X5bTQ1Oe3JNLJtltKjNSbZ5SlpBE9ZWYlJFF6izuD4PWMZ2NHv1Iqa1U9q4vrJ4SRw1BLbEYvsqXfeKutL4piusnhpMUviM6W/hoT+LgUm0ASZrRlZhSXbNtRdkKI84TbVOz7SlsS31PHkhkmwiAklWagsbNVa+1cJ1n8J4rxq1WfFcL1n8N5MvFlRfchu19j1jCdlV76SrwstDX2fT4TsqvfSVbmjxeKIzebMrSMsM0M0syOnxtxzEfxOfWNyTPQrAKrZgV+Z2qFO24N9v2BmnFUWpuyN/cpsRe+2198E47ISjNNtmnLC0nNIvAZFoQJkRgbSJOWYZpOaIZlaExLyGb/AJzdEAPXb8Tzme0UAWTKfNqEKpKsTdjYBgAbbx855KyZWZSblWZb8uViL/tDWnsSsco7mMxMC0gmBRaOoQ+nxfZUu+8T9aje1cV1k8NI4ahD6xi+ypd94l6129rYvrJ4STH+RnSleNCzmhmmgNDNLsnSemnVKlSLE3G8BhtsNoOyduphVy4i6jzKaupuxIY1FXZ51recflFwNtFt9xb7zvYuuRTxJHz4imfq7uf3pD7yJFROQXkZppzQzS7Jo25o16qj7VwvWfw3idmjbqob2thOs/hPFJ9GOK6ocNf7WxGE7Gt36cqzPLQ4QZ9YwfY1u/TlU5oY32oWZdxtLwzzTmk5pdmVHYpH1Uj5+ds6eaR5R1QcVXINxxjbRzbJs0Kt1Tnr0/vxgnIxL3dzyu37sZEdy3sZZpGeas0i8uyNJtLQmq8IWOjfnhnmnNDNFYqN+aYu2yas0C0LGkM+CYH+l3fq0fsKi3/mcbG1L1KhBuDUcg8oLkgzraFFjh+TNs5rK0WqR81eqPwJMdy5bHozSM005oZpdmdFs6gD6xjOxo9+pEvWyfa2L6yeEkceD4fWMZ2NHv1Ima2vi2L6yeEkwb72dUV2IU7wvMYShUbKbbR0j8zt6Xf0dXnq4cfanXP8icEHaOkfmdrTL+jYctamftRf/dE2FdTj3heY3kXjsKM7xt1TH2thOs/hPE+N2qX4vhOu/hPFLYa3HLhC+8YPsa3fpypry2OEN7xg+xrd+nKmjx+JOTyJgDItCWZne0H/AGUv/op99Zwy99vLtnZ0K3o6fbr+xvOFT3DoEmLHRneBMgCEoQEwkAQisDK8gtCEBEiB3GEIDQx6NfZQPM/htFxDsHQPxCES3H6JhCEoktjg9+8YzsaPfqRO1tfFsX1k8JIQmP72dC8EKMDCEskLbukTraWN0Pbfiiv+sIRAcoiRaEIwJtG3VL8WwnXfwnhCKWzGtxx4QvvGD7Gt36cqcCEJWPxRGXyC0LSYSjM6ehv7afaj8NOWo2Do/iEJMdy5bBaEISyAIhCE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5378" name="Picture 18" descr="https://encrypted-tbn0.gstatic.com/images?q=tbn:ANd9GcSO4AC7OWIasHMg0GY5763RVGoK8-MsCFuD2hmJobHCQv5K5p2JU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46026"/>
            <a:ext cx="3995936" cy="2459038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Berillium (Be)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</a:t>
            </a:r>
            <a:r>
              <a:rPr lang="hu-HU" dirty="0" smtClean="0"/>
              <a:t>célszürke </a:t>
            </a:r>
            <a:r>
              <a:rPr lang="hu-HU" dirty="0"/>
              <a:t>színű, kemény </a:t>
            </a:r>
            <a:r>
              <a:rPr lang="hu-HU" dirty="0" smtClean="0"/>
              <a:t>fém</a:t>
            </a:r>
          </a:p>
          <a:p>
            <a:r>
              <a:rPr lang="hu-HU" dirty="0" smtClean="0"/>
              <a:t>Olvadáspontja és forráspontja magas</a:t>
            </a:r>
          </a:p>
          <a:p>
            <a:r>
              <a:rPr lang="hu-HU" dirty="0" smtClean="0"/>
              <a:t>Szürkés színű</a:t>
            </a:r>
          </a:p>
          <a:p>
            <a:r>
              <a:rPr lang="hu-HU" dirty="0"/>
              <a:t>K</a:t>
            </a:r>
            <a:r>
              <a:rPr lang="hu-HU" dirty="0" smtClean="0"/>
              <a:t>emény, rideg fém</a:t>
            </a:r>
          </a:p>
          <a:p>
            <a:r>
              <a:rPr lang="hu-HU" dirty="0"/>
              <a:t>repülőgépek, rakéták, űrhajók és kommunikációs műholdak gyártásához használják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6386" name="Picture 2" descr="http://enfo.agt.bme.hu/drupal/sites/default/files/berylliumrock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"/>
            <a:ext cx="2699792" cy="202865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Magnézium (Mg)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Ezüstfehér színű, könnyű, puha fém</a:t>
            </a:r>
          </a:p>
          <a:p>
            <a:r>
              <a:rPr lang="hu-HU" dirty="0"/>
              <a:t>Az idegrendszer működéséhez nagyon </a:t>
            </a:r>
            <a:r>
              <a:rPr lang="hu-HU" dirty="0" smtClean="0"/>
              <a:t>fontos</a:t>
            </a:r>
          </a:p>
          <a:p>
            <a:r>
              <a:rPr lang="hu-HU" dirty="0" smtClean="0"/>
              <a:t>A természetben csak vegyületeiben fordulnak elő</a:t>
            </a:r>
          </a:p>
          <a:p>
            <a:r>
              <a:rPr lang="hu-HU" dirty="0" smtClean="0"/>
              <a:t>Tiszta állapotban nyújtható</a:t>
            </a:r>
          </a:p>
          <a:p>
            <a:r>
              <a:rPr lang="hu-HU" dirty="0" smtClean="0"/>
              <a:t>Vakító, fehér lánggal ég</a:t>
            </a:r>
          </a:p>
          <a:p>
            <a:endParaRPr lang="hu-HU" dirty="0"/>
          </a:p>
        </p:txBody>
      </p:sp>
      <p:pic>
        <p:nvPicPr>
          <p:cNvPr id="14338" name="Picture 2" descr="http://upload.wikimedia.org/wikipedia/commons/thumb/3/3f/Magnesium_crystals.jpg/180px-Magnesium_cryst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88640"/>
            <a:ext cx="2880317" cy="172819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Kalcium (</a:t>
            </a:r>
            <a:r>
              <a:rPr lang="hu-HU" dirty="0" err="1" smtClean="0"/>
              <a:t>Ca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könnyű, puha, reakcióképes </a:t>
            </a:r>
            <a:r>
              <a:rPr lang="hu-HU" dirty="0" smtClean="0"/>
              <a:t>fém</a:t>
            </a:r>
          </a:p>
          <a:p>
            <a:r>
              <a:rPr lang="hu-HU" dirty="0"/>
              <a:t>A természetben különböző sói fordulnak </a:t>
            </a:r>
            <a:r>
              <a:rPr lang="hu-HU" dirty="0" smtClean="0"/>
              <a:t>elő</a:t>
            </a:r>
          </a:p>
          <a:p>
            <a:r>
              <a:rPr lang="hu-HU" dirty="0"/>
              <a:t> Cseppfolyós ammóniában sötétkék színnel oldódik. </a:t>
            </a:r>
            <a:endParaRPr lang="hu-HU" dirty="0" smtClean="0"/>
          </a:p>
          <a:p>
            <a:r>
              <a:rPr lang="hu-HU" dirty="0"/>
              <a:t>a jobb elektromos és hővezetők körébe tartozik</a:t>
            </a:r>
            <a:endParaRPr lang="hu-HU" dirty="0" smtClean="0"/>
          </a:p>
          <a:p>
            <a:pPr lvl="1"/>
            <a:endParaRPr lang="hu-HU" dirty="0" smtClean="0"/>
          </a:p>
          <a:p>
            <a:endParaRPr lang="hu-HU" dirty="0"/>
          </a:p>
        </p:txBody>
      </p:sp>
      <p:pic>
        <p:nvPicPr>
          <p:cNvPr id="13314" name="Picture 2" descr="http://patikapedia.hu/media/image/kalc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0"/>
            <a:ext cx="2124075" cy="21526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Stroncium (</a:t>
            </a:r>
            <a:r>
              <a:rPr lang="hu-HU" dirty="0" err="1" smtClean="0"/>
              <a:t>Sr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Ezüstfehér</a:t>
            </a:r>
          </a:p>
          <a:p>
            <a:r>
              <a:rPr lang="hu-HU" dirty="0" smtClean="0"/>
              <a:t>Nyújtható</a:t>
            </a:r>
          </a:p>
          <a:p>
            <a:r>
              <a:rPr lang="hu-HU" dirty="0" smtClean="0"/>
              <a:t>Reakcióképes fém</a:t>
            </a:r>
          </a:p>
          <a:p>
            <a:r>
              <a:rPr lang="hu-HU" dirty="0" smtClean="0"/>
              <a:t>A természetben csak a vegyületeiben fordul előfordul</a:t>
            </a:r>
          </a:p>
          <a:p>
            <a:r>
              <a:rPr lang="hu-HU" dirty="0"/>
              <a:t>Három módosulata van.</a:t>
            </a:r>
          </a:p>
          <a:p>
            <a:endParaRPr lang="hu-HU" dirty="0"/>
          </a:p>
        </p:txBody>
      </p:sp>
      <p:pic>
        <p:nvPicPr>
          <p:cNvPr id="12290" name="Picture 2" descr="http://upload.wikimedia.org/wikipedia/commons/thumb/b/ba/Strontium.jpg/180px-Stront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764704"/>
            <a:ext cx="3442692" cy="2505515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ndület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Lendüle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Lendüle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157</TotalTime>
  <Words>177</Words>
  <Application>Microsoft Office PowerPoint</Application>
  <PresentationFormat>Diavetítés a képernyőre (4:3 oldalarány)</PresentationFormat>
  <Paragraphs>63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Century Gothic</vt:lpstr>
      <vt:lpstr>Verdana</vt:lpstr>
      <vt:lpstr>Wingdings 2</vt:lpstr>
      <vt:lpstr>Lendület</vt:lpstr>
      <vt:lpstr>Alkáliföldfémek</vt:lpstr>
      <vt:lpstr>Fizikai tulajdonságai:</vt:lpstr>
      <vt:lpstr>Kémiai tulajdonságai:</vt:lpstr>
      <vt:lpstr>Fontosabb vegyületei:</vt:lpstr>
      <vt:lpstr>Lángfestés:</vt:lpstr>
      <vt:lpstr>Berillium (Be)</vt:lpstr>
      <vt:lpstr>Magnézium (Mg)</vt:lpstr>
      <vt:lpstr>Kalcium (Ca)</vt:lpstr>
      <vt:lpstr>Stroncium (Sr)</vt:lpstr>
      <vt:lpstr>Bárium (Ba)</vt:lpstr>
      <vt:lpstr>Rádium (Ra)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Földfémnek</dc:title>
  <dc:creator>AsusPC</dc:creator>
  <cp:lastModifiedBy>Kardos Beáta</cp:lastModifiedBy>
  <cp:revision>17</cp:revision>
  <dcterms:created xsi:type="dcterms:W3CDTF">2014-12-12T18:16:47Z</dcterms:created>
  <dcterms:modified xsi:type="dcterms:W3CDTF">2023-10-16T12:39:05Z</dcterms:modified>
</cp:coreProperties>
</file>