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3"/>
  </p:notesMasterIdLst>
  <p:sldIdLst>
    <p:sldId id="256" r:id="rId2"/>
    <p:sldId id="258" r:id="rId3"/>
    <p:sldId id="257" r:id="rId4"/>
    <p:sldId id="260" r:id="rId5"/>
    <p:sldId id="261" r:id="rId6"/>
    <p:sldId id="263" r:id="rId7"/>
    <p:sldId id="264" r:id="rId8"/>
    <p:sldId id="266" r:id="rId9"/>
    <p:sldId id="269" r:id="rId10"/>
    <p:sldId id="268" r:id="rId11"/>
    <p:sldId id="270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09DA7-0CA0-4C99-A19C-84176B647E9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ABC38-B6D9-47D5-8351-65BC489C4AF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BC38-B6D9-47D5-8351-65BC489C4AF5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91D099-A1B0-4316-BF3E-CF684CF82C0D}" type="datetimeFigureOut">
              <a:rPr lang="hu-HU" smtClean="0"/>
              <a:pPr/>
              <a:t>2023. 10. 16.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831B31-63BC-40BF-9392-A06E39136B2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ón és az ólom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Picture 24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708920"/>
            <a:ext cx="360045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dirty="0" smtClean="0"/>
              <a:t>Környezetvédelem: ólom</a:t>
            </a:r>
            <a:endParaRPr lang="hu-HU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sz="2800" dirty="0"/>
              <a:t>A benzinek adalékanyaga is tartalmazott ólmot, 1990-től tilos ilyen benzin használata hazánkban.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800" dirty="0"/>
              <a:t>Az ólom vegyületei erősen mérgezőek, ezért minden ólomtartalmú tárgyat a használat után veszélyes hulladékként kell kezelni.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800" dirty="0"/>
              <a:t>Nem szabad a kukába, konténerbe </a:t>
            </a:r>
            <a:r>
              <a:rPr lang="hu-HU" sz="2800" dirty="0" smtClean="0"/>
              <a:t>dobni.</a:t>
            </a:r>
            <a:endParaRPr lang="hu-HU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hu-HU" sz="2800" dirty="0"/>
              <a:t>Kijelölt gyűjtőhelyre kell vinni a gépkocsik akkumulátorát, használt elemeket, más akkumulátorokat.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800" dirty="0"/>
              <a:t>A savas esők segítik az ólom-vegyületek oldódását.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ólom érce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ólom érce a galenit, </a:t>
            </a:r>
            <a:r>
              <a:rPr lang="hu-HU" dirty="0" err="1" smtClean="0"/>
              <a:t>PbS</a:t>
            </a:r>
            <a:endParaRPr lang="hu-HU" dirty="0" smtClean="0"/>
          </a:p>
          <a:p>
            <a:r>
              <a:rPr lang="hu-HU" dirty="0" smtClean="0"/>
              <a:t>Gyönyörű a kristálya</a:t>
            </a:r>
            <a:endParaRPr lang="hu-HU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592869"/>
            <a:ext cx="3173041" cy="3350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5920" y="0"/>
            <a:ext cx="7498080" cy="1143000"/>
          </a:xfrm>
        </p:spPr>
        <p:txBody>
          <a:bodyPr/>
          <a:lstStyle/>
          <a:p>
            <a:r>
              <a:rPr lang="hu-HU"/>
              <a:t>Atomszerkezet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u-HU" sz="3200" b="1" u="sng"/>
              <a:t>Az ón:</a:t>
            </a:r>
            <a:r>
              <a:rPr lang="hu-HU"/>
              <a:t> </a:t>
            </a:r>
          </a:p>
          <a:p>
            <a:pPr>
              <a:buFontTx/>
              <a:buNone/>
            </a:pPr>
            <a:r>
              <a:rPr lang="hu-HU"/>
              <a:t>50 proton</a:t>
            </a:r>
          </a:p>
          <a:p>
            <a:pPr>
              <a:buFontTx/>
              <a:buNone/>
            </a:pPr>
            <a:r>
              <a:rPr lang="hu-HU"/>
              <a:t>50 elektron</a:t>
            </a:r>
          </a:p>
          <a:p>
            <a:pPr>
              <a:buFontTx/>
              <a:buNone/>
            </a:pPr>
            <a:r>
              <a:rPr lang="hu-HU"/>
              <a:t>69 neutron</a:t>
            </a:r>
          </a:p>
          <a:p>
            <a:pPr>
              <a:buFontTx/>
              <a:buNone/>
            </a:pPr>
            <a:r>
              <a:rPr lang="hu-HU"/>
              <a:t> 5 elektronhéj</a:t>
            </a:r>
          </a:p>
          <a:p>
            <a:pPr>
              <a:buFontTx/>
              <a:buNone/>
            </a:pPr>
            <a:r>
              <a:rPr lang="hu-HU"/>
              <a:t> 4 vegyérték elektron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sz="3200" b="1" u="sng"/>
              <a:t>Az ólom</a:t>
            </a:r>
          </a:p>
          <a:p>
            <a:pPr>
              <a:buFontTx/>
              <a:buNone/>
            </a:pPr>
            <a:r>
              <a:rPr lang="hu-HU"/>
              <a:t>82 proton</a:t>
            </a:r>
          </a:p>
          <a:p>
            <a:pPr>
              <a:buFontTx/>
              <a:buNone/>
            </a:pPr>
            <a:r>
              <a:rPr lang="hu-HU"/>
              <a:t>82 elektron</a:t>
            </a:r>
          </a:p>
          <a:p>
            <a:pPr>
              <a:buFontTx/>
              <a:buNone/>
            </a:pPr>
            <a:r>
              <a:rPr lang="hu-HU"/>
              <a:t>125 neutron</a:t>
            </a:r>
          </a:p>
          <a:p>
            <a:pPr>
              <a:buFontTx/>
              <a:buNone/>
            </a:pPr>
            <a:r>
              <a:rPr lang="hu-HU"/>
              <a:t>6 elektronhéj</a:t>
            </a:r>
          </a:p>
          <a:p>
            <a:pPr>
              <a:buFontTx/>
              <a:buNone/>
            </a:pPr>
            <a:r>
              <a:rPr lang="hu-HU"/>
              <a:t>4 vegyérték elektron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38750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758" name="Picture 4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2887" y="2060848"/>
            <a:ext cx="3821113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5373216"/>
            <a:ext cx="264114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1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ón: fizikai tulajdonságok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Ezüstfehér</a:t>
            </a:r>
          </a:p>
          <a:p>
            <a:r>
              <a:rPr lang="hu-HU" dirty="0" smtClean="0"/>
              <a:t>Jól megmunkálható</a:t>
            </a:r>
          </a:p>
          <a:p>
            <a:r>
              <a:rPr lang="hu-HU" dirty="0" smtClean="0"/>
              <a:t>Nehézfém</a:t>
            </a:r>
          </a:p>
          <a:p>
            <a:r>
              <a:rPr lang="hu-HU" dirty="0" smtClean="0"/>
              <a:t>Fehér ón               szürke ón         por</a:t>
            </a:r>
          </a:p>
          <a:p>
            <a:r>
              <a:rPr lang="hu-HU" dirty="0" smtClean="0"/>
              <a:t>Ón-oxid réteg</a:t>
            </a:r>
          </a:p>
          <a:p>
            <a:r>
              <a:rPr lang="hu-HU" dirty="0" smtClean="0"/>
              <a:t>Vegyületei nem</a:t>
            </a:r>
          </a:p>
          <a:p>
            <a:pPr>
              <a:buNone/>
            </a:pPr>
            <a:r>
              <a:rPr lang="hu-HU" dirty="0" smtClean="0"/>
              <a:t>mérgezőek</a:t>
            </a:r>
          </a:p>
          <a:p>
            <a:endParaRPr lang="hu-HU" dirty="0"/>
          </a:p>
        </p:txBody>
      </p:sp>
      <p:sp>
        <p:nvSpPr>
          <p:cNvPr id="4" name="Jobbra nyíl 3"/>
          <p:cNvSpPr/>
          <p:nvPr/>
        </p:nvSpPr>
        <p:spPr>
          <a:xfrm>
            <a:off x="3635896" y="3429000"/>
            <a:ext cx="100811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6876256" y="3429000"/>
            <a:ext cx="7200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8921" y="3761656"/>
            <a:ext cx="3445079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Kémiai tulajdonságok: ón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oxigénnel</a:t>
            </a:r>
          </a:p>
          <a:p>
            <a:pPr>
              <a:buFontTx/>
              <a:buNone/>
            </a:pPr>
            <a:r>
              <a:rPr lang="hu-HU" dirty="0" err="1" smtClean="0"/>
              <a:t>Sn</a:t>
            </a:r>
            <a:r>
              <a:rPr lang="hu-HU" dirty="0" smtClean="0"/>
              <a:t> +O</a:t>
            </a:r>
            <a:r>
              <a:rPr lang="hu-HU" baseline="-25000" dirty="0" smtClean="0"/>
              <a:t>2</a:t>
            </a:r>
            <a:r>
              <a:rPr lang="hu-HU" dirty="0" smtClean="0"/>
              <a:t> = SnO</a:t>
            </a:r>
            <a:r>
              <a:rPr lang="hu-HU" baseline="-25000" dirty="0" smtClean="0"/>
              <a:t>2</a:t>
            </a:r>
          </a:p>
          <a:p>
            <a:pPr>
              <a:buFontTx/>
              <a:buNone/>
            </a:pPr>
            <a:r>
              <a:rPr lang="hu-HU" dirty="0" smtClean="0"/>
              <a:t> </a:t>
            </a:r>
          </a:p>
          <a:p>
            <a:r>
              <a:rPr lang="hu-HU" dirty="0" smtClean="0"/>
              <a:t>Az ón savakban és lúgokban egyaránt oldódik: </a:t>
            </a:r>
          </a:p>
          <a:p>
            <a:pPr>
              <a:buNone/>
            </a:pPr>
            <a:r>
              <a:rPr lang="hu-HU" dirty="0" err="1" smtClean="0"/>
              <a:t>Amfoter</a:t>
            </a:r>
            <a:r>
              <a:rPr lang="hu-HU" dirty="0" smtClean="0"/>
              <a:t> elem</a:t>
            </a:r>
          </a:p>
          <a:p>
            <a:endParaRPr lang="hu-HU" dirty="0"/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221088"/>
            <a:ext cx="28575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Felhasználás: ón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4800600"/>
          </a:xfrm>
        </p:spPr>
        <p:txBody>
          <a:bodyPr>
            <a:normAutofit/>
          </a:bodyPr>
          <a:lstStyle/>
          <a:p>
            <a:r>
              <a:rPr lang="hu-HU" dirty="0" smtClean="0"/>
              <a:t>Használati tárgyak</a:t>
            </a:r>
          </a:p>
          <a:p>
            <a:r>
              <a:rPr lang="hu-HU" dirty="0" smtClean="0"/>
              <a:t>Acéllemezek bevonása: fehér bádog</a:t>
            </a:r>
          </a:p>
          <a:p>
            <a:r>
              <a:rPr lang="hu-HU" dirty="0" smtClean="0"/>
              <a:t>Konzervdobozok belső felülete</a:t>
            </a:r>
          </a:p>
          <a:p>
            <a:r>
              <a:rPr lang="hu-HU" dirty="0" smtClean="0"/>
              <a:t>Ónötvözet: bronz</a:t>
            </a:r>
          </a:p>
          <a:p>
            <a:r>
              <a:rPr lang="hu-HU" dirty="0" smtClean="0"/>
              <a:t>Lágyforrasz:  ón és ólom ötvözete</a:t>
            </a:r>
          </a:p>
          <a:p>
            <a:pPr>
              <a:buNone/>
            </a:pPr>
            <a:r>
              <a:rPr lang="hu-HU" dirty="0" smtClean="0"/>
              <a:t>(Forrasztóón)</a:t>
            </a:r>
          </a:p>
          <a:p>
            <a:r>
              <a:rPr lang="hu-HU" dirty="0" smtClean="0"/>
              <a:t>Sztaniolpapír(régen)</a:t>
            </a:r>
          </a:p>
          <a:p>
            <a:r>
              <a:rPr lang="hu-HU" dirty="0" smtClean="0"/>
              <a:t>Bronz: réz + ón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9380" y="0"/>
            <a:ext cx="2954620" cy="241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2249" y="3212976"/>
            <a:ext cx="4421751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401888"/>
            <a:ext cx="8748712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1890713"/>
            <a:ext cx="442595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Ólom fizikai tulajdonságai: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Sötétszürke</a:t>
            </a:r>
          </a:p>
          <a:p>
            <a:r>
              <a:rPr lang="hu-HU" dirty="0" smtClean="0"/>
              <a:t>Friss vágás mentén: ezüstfényű</a:t>
            </a:r>
          </a:p>
          <a:p>
            <a:r>
              <a:rPr lang="hu-HU" dirty="0" smtClean="0"/>
              <a:t>Jól hengerelhető</a:t>
            </a:r>
          </a:p>
          <a:p>
            <a:r>
              <a:rPr lang="hu-HU" dirty="0" smtClean="0"/>
              <a:t>Korrózióálló</a:t>
            </a:r>
          </a:p>
          <a:p>
            <a:r>
              <a:rPr lang="hu-HU" dirty="0" smtClean="0"/>
              <a:t>Nehézfém</a:t>
            </a:r>
          </a:p>
          <a:p>
            <a:r>
              <a:rPr lang="hu-HU" dirty="0" smtClean="0"/>
              <a:t>Lágy</a:t>
            </a:r>
          </a:p>
          <a:p>
            <a:r>
              <a:rPr lang="hu-HU" dirty="0" smtClean="0"/>
              <a:t>Op.  alacsony</a:t>
            </a:r>
          </a:p>
          <a:p>
            <a:r>
              <a:rPr lang="hu-HU" dirty="0" smtClean="0"/>
              <a:t>Könnyen önthető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347874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Ólom kémiai tulajdonságai: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ólom reakciókészsége nagyobb mint az óné:  híg savakban is oldódik.</a:t>
            </a:r>
          </a:p>
          <a:p>
            <a:r>
              <a:rPr lang="hu-HU" dirty="0" smtClean="0"/>
              <a:t>Vegyületei mérgezőek</a:t>
            </a:r>
          </a:p>
          <a:p>
            <a:r>
              <a:rPr lang="hu-HU" dirty="0" smtClean="0"/>
              <a:t>Vízvezeték csövei ólomból készültek</a:t>
            </a:r>
          </a:p>
          <a:p>
            <a:r>
              <a:rPr lang="hu-HU" dirty="0" smtClean="0"/>
              <a:t>               szénsav oldja</a:t>
            </a:r>
            <a:endParaRPr lang="hu-H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4365625"/>
            <a:ext cx="23812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Egyenes összekötő nyíllal 5"/>
          <p:cNvCxnSpPr/>
          <p:nvPr/>
        </p:nvCxnSpPr>
        <p:spPr>
          <a:xfrm>
            <a:off x="1691680" y="3933056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Felhasználás: ólom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Kábelek burkolatai</a:t>
            </a:r>
          </a:p>
          <a:p>
            <a:r>
              <a:rPr lang="hu-HU" dirty="0" smtClean="0"/>
              <a:t>Akkumulátorok lemezei</a:t>
            </a:r>
          </a:p>
          <a:p>
            <a:r>
              <a:rPr lang="hu-HU" dirty="0" smtClean="0"/>
              <a:t>Ötvözetei: sörét, csapágyfém</a:t>
            </a:r>
          </a:p>
          <a:p>
            <a:r>
              <a:rPr lang="hu-HU" dirty="0" smtClean="0"/>
              <a:t>Sugárvédelem ( röntgen, atomreaktor)</a:t>
            </a:r>
          </a:p>
          <a:p>
            <a:r>
              <a:rPr lang="hu-HU" dirty="0" smtClean="0"/>
              <a:t>Festék, cserépedénymáz (mérgező)</a:t>
            </a:r>
          </a:p>
          <a:p>
            <a:endParaRPr lang="hu-HU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293096"/>
            <a:ext cx="2619048" cy="174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Egészségvédelem: ólom</a:t>
            </a:r>
            <a:endParaRPr lang="hu-HU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412875"/>
            <a:ext cx="4038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sz="2400" dirty="0"/>
              <a:t>Az ólomvegyületek okozta mérgezés eredménye:</a:t>
            </a:r>
          </a:p>
          <a:p>
            <a:pPr>
              <a:lnSpc>
                <a:spcPct val="80000"/>
              </a:lnSpc>
            </a:pPr>
            <a:r>
              <a:rPr lang="hu-HU" sz="2400" u="sng" dirty="0" smtClean="0"/>
              <a:t>Idegrendszer romlása</a:t>
            </a:r>
            <a:endParaRPr lang="hu-HU" sz="2400" u="sng" dirty="0"/>
          </a:p>
          <a:p>
            <a:pPr>
              <a:lnSpc>
                <a:spcPct val="80000"/>
              </a:lnSpc>
            </a:pPr>
            <a:r>
              <a:rPr lang="hu-HU" sz="2400" dirty="0"/>
              <a:t>Reflexek romlása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Memória romlás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Koncentrációkésség gyengül</a:t>
            </a:r>
          </a:p>
          <a:p>
            <a:pPr>
              <a:lnSpc>
                <a:spcPct val="80000"/>
              </a:lnSpc>
            </a:pPr>
            <a:r>
              <a:rPr lang="hu-HU" sz="2400" u="sng" dirty="0"/>
              <a:t>Vérszegénység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Érszűkület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Magas vérnyomás</a:t>
            </a:r>
          </a:p>
          <a:p>
            <a:pPr>
              <a:lnSpc>
                <a:spcPct val="80000"/>
              </a:lnSpc>
            </a:pPr>
            <a:r>
              <a:rPr lang="hu-HU" sz="2400" u="sng" dirty="0"/>
              <a:t>Keringési zavar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Agresszió 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hu-HU" sz="2400"/>
              <a:t>A mérgezés első tünetei: </a:t>
            </a:r>
          </a:p>
          <a:p>
            <a:pPr>
              <a:lnSpc>
                <a:spcPct val="80000"/>
              </a:lnSpc>
            </a:pPr>
            <a:r>
              <a:rPr lang="hu-HU" sz="2400"/>
              <a:t>Étvágytalanság</a:t>
            </a:r>
          </a:p>
          <a:p>
            <a:pPr>
              <a:lnSpc>
                <a:spcPct val="80000"/>
              </a:lnSpc>
            </a:pPr>
            <a:r>
              <a:rPr lang="hu-HU" sz="2400"/>
              <a:t>Gyengeség</a:t>
            </a:r>
          </a:p>
          <a:p>
            <a:pPr>
              <a:lnSpc>
                <a:spcPct val="80000"/>
              </a:lnSpc>
            </a:pPr>
            <a:r>
              <a:rPr lang="hu-HU" sz="2400"/>
              <a:t>Fejfájás</a:t>
            </a:r>
          </a:p>
          <a:p>
            <a:pPr>
              <a:lnSpc>
                <a:spcPct val="80000"/>
              </a:lnSpc>
            </a:pPr>
            <a:r>
              <a:rPr lang="hu-HU" sz="2400"/>
              <a:t>Idegesség</a:t>
            </a:r>
          </a:p>
          <a:p>
            <a:pPr>
              <a:lnSpc>
                <a:spcPct val="80000"/>
              </a:lnSpc>
            </a:pPr>
            <a:r>
              <a:rPr lang="hu-HU" sz="2400"/>
              <a:t>Remegés</a:t>
            </a:r>
          </a:p>
          <a:p>
            <a:pPr>
              <a:lnSpc>
                <a:spcPct val="80000"/>
              </a:lnSpc>
            </a:pPr>
            <a:r>
              <a:rPr lang="hu-HU" sz="2400"/>
              <a:t>Hányás</a:t>
            </a:r>
          </a:p>
          <a:p>
            <a:pPr>
              <a:lnSpc>
                <a:spcPct val="80000"/>
              </a:lnSpc>
            </a:pPr>
            <a:r>
              <a:rPr lang="hu-HU" sz="2400"/>
              <a:t>Bélgörcsök</a:t>
            </a:r>
          </a:p>
          <a:p>
            <a:pPr>
              <a:lnSpc>
                <a:spcPct val="80000"/>
              </a:lnSpc>
            </a:pPr>
            <a:r>
              <a:rPr lang="hu-HU" sz="2400"/>
              <a:t>Veseelégtelenség</a:t>
            </a:r>
          </a:p>
          <a:p>
            <a:pPr>
              <a:lnSpc>
                <a:spcPct val="80000"/>
              </a:lnSpc>
            </a:pPr>
            <a:r>
              <a:rPr lang="hu-HU" sz="2400"/>
              <a:t>Magatartási zavarok</a:t>
            </a:r>
          </a:p>
          <a:p>
            <a:pPr>
              <a:lnSpc>
                <a:spcPct val="80000"/>
              </a:lnSpc>
            </a:pPr>
            <a:endParaRPr lang="hu-HU" sz="2400"/>
          </a:p>
          <a:p>
            <a:pPr>
              <a:lnSpc>
                <a:spcPct val="80000"/>
              </a:lnSpc>
            </a:pPr>
            <a:endParaRPr lang="hu-H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</TotalTime>
  <Words>295</Words>
  <Application>Microsoft Office PowerPoint</Application>
  <PresentationFormat>Diavetítés a képernyőre (4:3 oldalarány)</PresentationFormat>
  <Paragraphs>92</Paragraphs>
  <Slides>11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Napforduló</vt:lpstr>
      <vt:lpstr>Az ón és az ólom</vt:lpstr>
      <vt:lpstr>Atomszerkezet</vt:lpstr>
      <vt:lpstr>Az ón: fizikai tulajdonságok</vt:lpstr>
      <vt:lpstr>Kémiai tulajdonságok: ón</vt:lpstr>
      <vt:lpstr>Felhasználás: ón</vt:lpstr>
      <vt:lpstr>Ólom fizikai tulajdonságai:</vt:lpstr>
      <vt:lpstr>Ólom kémiai tulajdonságai:</vt:lpstr>
      <vt:lpstr>Felhasználás: ólom</vt:lpstr>
      <vt:lpstr>Egészségvédelem: ólom</vt:lpstr>
      <vt:lpstr>Környezetvédelem: ólom</vt:lpstr>
      <vt:lpstr>Az ólom érce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ón és az ólom</dc:title>
  <dc:creator>Beáta</dc:creator>
  <cp:lastModifiedBy>Kardos Beáta</cp:lastModifiedBy>
  <cp:revision>18</cp:revision>
  <dcterms:created xsi:type="dcterms:W3CDTF">2014-09-27T11:29:37Z</dcterms:created>
  <dcterms:modified xsi:type="dcterms:W3CDTF">2023-10-16T12:39:30Z</dcterms:modified>
</cp:coreProperties>
</file>