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10FB9C-626B-4807-A578-2665A2B9C34B}" type="datetimeFigureOut">
              <a:rPr lang="hu-HU" smtClean="0"/>
              <a:pPr/>
              <a:t>2023. 10. 16.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6296DB-EEC5-47FA-BF99-0178C55C244D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hu.wikipedia.org/wiki/Kolloid" TargetMode="External"/><Relationship Id="rId2" Type="http://schemas.openxmlformats.org/officeDocument/2006/relationships/hyperlink" Target="http://hu.wikipedia.org/wiki/Fil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rgbClr val="FF0000"/>
                </a:solidFill>
              </a:rPr>
              <a:t>Félnemes-</a:t>
            </a:r>
            <a:r>
              <a:rPr lang="hu-HU" dirty="0" smtClean="0">
                <a:solidFill>
                  <a:srgbClr val="FF0000"/>
                </a:solidFill>
              </a:rPr>
              <a:t> és nemesfémek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Előfordulás: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Talajban</a:t>
            </a:r>
          </a:p>
          <a:p>
            <a:r>
              <a:rPr lang="hu-HU" dirty="0" smtClean="0"/>
              <a:t>Növényi, állati, emberi szervezetekben</a:t>
            </a:r>
          </a:p>
          <a:p>
            <a:r>
              <a:rPr lang="hu-HU" dirty="0" smtClean="0"/>
              <a:t>Emberi táplálkozásban napi 3-5 mg </a:t>
            </a:r>
            <a:r>
              <a:rPr lang="hu-HU" dirty="0" err="1" smtClean="0"/>
              <a:t>Cu</a:t>
            </a:r>
            <a:r>
              <a:rPr lang="hu-HU" dirty="0" smtClean="0"/>
              <a:t> felvétele ajánlatos.</a:t>
            </a:r>
          </a:p>
          <a:p>
            <a:r>
              <a:rPr lang="hu-HU" dirty="0" smtClean="0"/>
              <a:t>Az állati és emberi szervezetekben a réz elősegíti a hemoglobin és a vörösvértestek képződését ill. az ezek hiánybetegségeinek gyógyítására adagolt vas felszívódását.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Előállítás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Ércek redukciójával történik.</a:t>
            </a:r>
          </a:p>
          <a:p>
            <a:endParaRPr lang="hu-H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620688"/>
            <a:ext cx="15827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2557463"/>
            <a:ext cx="46228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Kép 5" descr="http://cms.sulinet.hu/get/d/a28b26a3-51e3-4be4-8ac1-4210304b892b/1/1/b/Normal/norma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25922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Drótok, huzalok, lemezek</a:t>
            </a:r>
          </a:p>
          <a:p>
            <a:r>
              <a:rPr lang="hu-HU" dirty="0" smtClean="0"/>
              <a:t>Ötvözetek </a:t>
            </a:r>
          </a:p>
          <a:p>
            <a:r>
              <a:rPr lang="hu-HU" dirty="0" smtClean="0"/>
              <a:t>Vezetékek</a:t>
            </a:r>
          </a:p>
          <a:p>
            <a:r>
              <a:rPr lang="hu-HU" dirty="0" smtClean="0"/>
              <a:t>Ipari edények, kupolák készítése</a:t>
            </a:r>
          </a:p>
          <a:p>
            <a:r>
              <a:rPr lang="hu-HU" dirty="0" smtClean="0"/>
              <a:t>Tetőfedésére alkalmas</a:t>
            </a:r>
          </a:p>
          <a:p>
            <a:endParaRPr lang="hu-H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0687" y="1556792"/>
            <a:ext cx="23733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65313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ezüst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Fehér, élénk fényű</a:t>
            </a:r>
          </a:p>
          <a:p>
            <a:r>
              <a:rPr lang="hu-HU" dirty="0" smtClean="0"/>
              <a:t>Finom pora fekete</a:t>
            </a:r>
          </a:p>
          <a:p>
            <a:r>
              <a:rPr lang="hu-HU" dirty="0" smtClean="0"/>
              <a:t>A réznél puhább az aranynál keményebb</a:t>
            </a:r>
          </a:p>
          <a:p>
            <a:r>
              <a:rPr lang="hu-HU" dirty="0" smtClean="0"/>
              <a:t>1 grammjából 1800 m huzalt lehet húzni</a:t>
            </a:r>
          </a:p>
          <a:p>
            <a:r>
              <a:rPr lang="hu-HU" dirty="0" smtClean="0"/>
              <a:t>Vegyületei mérgezőek</a:t>
            </a:r>
          </a:p>
          <a:p>
            <a:endParaRPr lang="hu-HU" dirty="0"/>
          </a:p>
        </p:txBody>
      </p:sp>
      <p:pic>
        <p:nvPicPr>
          <p:cNvPr id="4" name="Kép 3" descr="http://www.ezustnekem.hu/img/data/termek/DSCF7485__14053303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 tulajdonságok: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389120"/>
          </a:xfrm>
        </p:spPr>
        <p:txBody>
          <a:bodyPr/>
          <a:lstStyle/>
          <a:p>
            <a:r>
              <a:rPr lang="hu-HU" dirty="0" smtClean="0"/>
              <a:t>Reakcióképessége kicsi</a:t>
            </a:r>
          </a:p>
          <a:p>
            <a:r>
              <a:rPr lang="hu-HU" dirty="0" smtClean="0"/>
              <a:t>Nedves levegő                       fekete réteg</a:t>
            </a:r>
          </a:p>
          <a:p>
            <a:r>
              <a:rPr lang="hu-HU" dirty="0" smtClean="0"/>
              <a:t>Kénnel való reakció                        fekete szulfidréteg</a:t>
            </a:r>
          </a:p>
          <a:p>
            <a:r>
              <a:rPr lang="hu-HU" dirty="0" smtClean="0"/>
              <a:t>(levegő kén-hidrogén tartalma esetén)</a:t>
            </a:r>
          </a:p>
          <a:p>
            <a:r>
              <a:rPr lang="hu-HU" dirty="0" smtClean="0"/>
              <a:t>Tisztítás:</a:t>
            </a:r>
          </a:p>
          <a:p>
            <a:r>
              <a:rPr lang="hu-HU" dirty="0" err="1" smtClean="0"/>
              <a:t>-cigerettahamu</a:t>
            </a:r>
            <a:endParaRPr lang="hu-HU" dirty="0" smtClean="0"/>
          </a:p>
          <a:p>
            <a:r>
              <a:rPr lang="hu-HU" dirty="0" err="1" smtClean="0"/>
              <a:t>-tisztítószer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3419872" y="2564904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851920" y="3068960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 descr="Tioxin ezüsttisztító 1 lit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15144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Tömény salétromsav: </a:t>
            </a:r>
            <a:r>
              <a:rPr lang="hu-HU" dirty="0" smtClean="0"/>
              <a:t>VÁLASZTÓVÍZ</a:t>
            </a:r>
          </a:p>
          <a:p>
            <a:r>
              <a:rPr lang="hu-HU" dirty="0" smtClean="0"/>
              <a:t>oldja az ezüstöt, de az aranyat nem</a:t>
            </a:r>
          </a:p>
          <a:p>
            <a:r>
              <a:rPr lang="hu-HU" b="1" dirty="0" smtClean="0"/>
              <a:t>Csapadékképződés:</a:t>
            </a:r>
          </a:p>
          <a:p>
            <a:r>
              <a:rPr lang="hu-HU" dirty="0" smtClean="0"/>
              <a:t>AgNO3 oldat+ konyhasóoldat</a:t>
            </a:r>
          </a:p>
          <a:p>
            <a:r>
              <a:rPr lang="hu-HU" u="sng" dirty="0" err="1" smtClean="0"/>
              <a:t>AgCl</a:t>
            </a:r>
            <a:r>
              <a:rPr lang="hu-HU" u="sng" dirty="0" smtClean="0"/>
              <a:t> </a:t>
            </a:r>
            <a:r>
              <a:rPr lang="hu-HU" dirty="0" smtClean="0"/>
              <a:t>csapadék képződik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 tulajdonságok:</a:t>
            </a:r>
            <a:endParaRPr lang="hu-HU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5652120" y="364502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/>
          <a:lstStyle/>
          <a:p>
            <a:r>
              <a:rPr lang="hu-HU" dirty="0" smtClean="0"/>
              <a:t>Felhasználás: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Higannyal való ötvözete                          amalgám</a:t>
            </a:r>
          </a:p>
          <a:p>
            <a:pPr>
              <a:buNone/>
            </a:pPr>
            <a:r>
              <a:rPr lang="hu-HU" dirty="0" smtClean="0"/>
              <a:t>fogtömésre használják</a:t>
            </a:r>
          </a:p>
          <a:p>
            <a:r>
              <a:rPr lang="hu-HU" dirty="0" smtClean="0"/>
              <a:t>Fémezüst fertőtlenítő hatású</a:t>
            </a:r>
          </a:p>
          <a:p>
            <a:pPr>
              <a:buNone/>
            </a:pPr>
            <a:r>
              <a:rPr lang="hu-HU" dirty="0" smtClean="0"/>
              <a:t>Evőeszközök</a:t>
            </a:r>
          </a:p>
          <a:p>
            <a:r>
              <a:rPr lang="hu-HU" dirty="0" smtClean="0"/>
              <a:t>Vezetékek, elektródok</a:t>
            </a:r>
          </a:p>
          <a:p>
            <a:r>
              <a:rPr lang="hu-HU" dirty="0" smtClean="0"/>
              <a:t>Ezüstszűrő (</a:t>
            </a:r>
            <a:r>
              <a:rPr lang="hu-HU" dirty="0" err="1" smtClean="0"/>
              <a:t>ívóvíz</a:t>
            </a:r>
            <a:r>
              <a:rPr lang="hu-HU" dirty="0" smtClean="0"/>
              <a:t>)</a:t>
            </a:r>
          </a:p>
          <a:p>
            <a:r>
              <a:rPr lang="hu-HU" dirty="0" smtClean="0"/>
              <a:t>Ékszerkészítés</a:t>
            </a:r>
          </a:p>
          <a:p>
            <a:r>
              <a:rPr lang="hu-HU" dirty="0" smtClean="0"/>
              <a:t>Pénzgyártás</a:t>
            </a:r>
          </a:p>
          <a:p>
            <a:r>
              <a:rPr lang="hu-HU" dirty="0" smtClean="0"/>
              <a:t>Dísztárgyak</a:t>
            </a: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4572000" y="220486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zögletes összekötő 6"/>
          <p:cNvCxnSpPr/>
          <p:nvPr/>
        </p:nvCxnSpPr>
        <p:spPr>
          <a:xfrm>
            <a:off x="5076056" y="3068960"/>
            <a:ext cx="1728192" cy="1440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Tükörkészítés</a:t>
            </a:r>
          </a:p>
          <a:p>
            <a:r>
              <a:rPr lang="hu-HU" dirty="0" smtClean="0"/>
              <a:t>Fényképészet </a:t>
            </a:r>
          </a:p>
          <a:p>
            <a:pPr>
              <a:buNone/>
            </a:pPr>
            <a:r>
              <a:rPr lang="hu-HU" dirty="0" smtClean="0"/>
              <a:t>Az ezüst-bromidot a fényképészetben használják fel. A </a:t>
            </a:r>
            <a:r>
              <a:rPr lang="hu-HU" dirty="0" smtClean="0">
                <a:hlinkClick r:id="rId2" tooltip="Film"/>
              </a:rPr>
              <a:t>filmen</a:t>
            </a:r>
            <a:r>
              <a:rPr lang="hu-HU" dirty="0" smtClean="0"/>
              <a:t> egy zselatinréteg található, ami </a:t>
            </a:r>
            <a:r>
              <a:rPr lang="hu-HU" dirty="0" smtClean="0">
                <a:hlinkClick r:id="rId3" tooltip="Kolloid"/>
              </a:rPr>
              <a:t>kolloid</a:t>
            </a:r>
            <a:r>
              <a:rPr lang="hu-HU" dirty="0" smtClean="0"/>
              <a:t> ezüst-bromidot tartalmaz.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Kozmetika,gyógyszergyártás</a:t>
            </a:r>
          </a:p>
          <a:p>
            <a:r>
              <a:rPr lang="hu-HU" dirty="0" smtClean="0"/>
              <a:t>Lápisz vagy AgNO3: szemölcsök kezelése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Arany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sárga, csillogó fém</a:t>
            </a:r>
          </a:p>
          <a:p>
            <a:r>
              <a:rPr lang="hu-HU" b="1" dirty="0" smtClean="0"/>
              <a:t>körömmel is karcolható</a:t>
            </a:r>
          </a:p>
          <a:p>
            <a:r>
              <a:rPr lang="hu-HU" b="1" dirty="0" smtClean="0"/>
              <a:t>összes fém között a legjobban nyújtható és hengerelhető</a:t>
            </a:r>
          </a:p>
          <a:p>
            <a:r>
              <a:rPr lang="hu-HU" dirty="0" smtClean="0"/>
              <a:t>1 g aranyból kb. 3 km hosszú szál húzható</a:t>
            </a:r>
          </a:p>
          <a:p>
            <a:r>
              <a:rPr lang="hu-HU" b="1" dirty="0" smtClean="0"/>
              <a:t>fényt és a hősugarakat visszaveri</a:t>
            </a:r>
            <a:endParaRPr lang="hu-HU" dirty="0"/>
          </a:p>
        </p:txBody>
      </p:sp>
      <p:pic>
        <p:nvPicPr>
          <p:cNvPr id="4" name="irc_mi" descr="http://enfo.agt.bme.hu/drupal/sites/default/files/arany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 tulajdonságai: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 legtöbb kémiai anyaggal szemben ellenálló</a:t>
            </a:r>
          </a:p>
          <a:p>
            <a:r>
              <a:rPr lang="hu-HU" dirty="0" smtClean="0"/>
              <a:t>A </a:t>
            </a:r>
            <a:r>
              <a:rPr lang="hu-HU" b="1" i="1" dirty="0" smtClean="0">
                <a:solidFill>
                  <a:srgbClr val="7030A0"/>
                </a:solidFill>
              </a:rPr>
              <a:t>királyvíz</a:t>
            </a:r>
            <a:r>
              <a:rPr lang="hu-HU" dirty="0" smtClean="0"/>
              <a:t> a legrégebben ismert aranyoldó szer. </a:t>
            </a:r>
          </a:p>
          <a:p>
            <a:r>
              <a:rPr lang="hu-HU" dirty="0" smtClean="0"/>
              <a:t>(1 térfogatrész tömény salétromsav és 3 térfogatrész tömény sósav elegye.)</a:t>
            </a:r>
          </a:p>
          <a:p>
            <a:endParaRPr lang="hu-HU" dirty="0"/>
          </a:p>
        </p:txBody>
      </p:sp>
      <p:pic>
        <p:nvPicPr>
          <p:cNvPr id="5" name="Kép 4" descr="Arany vizsgáló folyadék 14 ml + teszt k&amp;odblac;,királyví - Háztartási vegyiá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501008"/>
            <a:ext cx="14573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Rézcsoport elemei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Réz: </a:t>
            </a:r>
            <a:r>
              <a:rPr lang="hu-HU" dirty="0" err="1" smtClean="0"/>
              <a:t>félnemes</a:t>
            </a:r>
            <a:r>
              <a:rPr lang="hu-HU" dirty="0" smtClean="0"/>
              <a:t> fém</a:t>
            </a:r>
          </a:p>
          <a:p>
            <a:r>
              <a:rPr lang="hu-HU" dirty="0" smtClean="0"/>
              <a:t>Ezüst: nemesfém</a:t>
            </a:r>
          </a:p>
          <a:p>
            <a:r>
              <a:rPr lang="hu-HU" dirty="0" smtClean="0"/>
              <a:t>Arany: nemesfém</a:t>
            </a:r>
          </a:p>
          <a:p>
            <a:r>
              <a:rPr lang="hu-HU" dirty="0" smtClean="0"/>
              <a:t>Nehézfémek</a:t>
            </a:r>
          </a:p>
          <a:p>
            <a:r>
              <a:rPr lang="hu-HU" dirty="0" smtClean="0"/>
              <a:t>Jól vezetik az elektromos áramot és a hőt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69412"/>
            <a:ext cx="5184576" cy="258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Előfordulás: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hu-HU" b="1" dirty="0" smtClean="0"/>
              <a:t>elemi állapotban</a:t>
            </a:r>
          </a:p>
          <a:p>
            <a:r>
              <a:rPr lang="hu-HU" dirty="0" smtClean="0"/>
              <a:t>folyók hordalékában</a:t>
            </a:r>
          </a:p>
          <a:p>
            <a:r>
              <a:rPr lang="hu-HU" dirty="0" smtClean="0"/>
              <a:t>folyómeder mélyedéseiben</a:t>
            </a:r>
          </a:p>
          <a:p>
            <a:r>
              <a:rPr lang="hu-HU" dirty="0" smtClean="0"/>
              <a:t>legnagyobb aranyrög: 193 kg-os Kelet-Brazíliában</a:t>
            </a:r>
          </a:p>
          <a:p>
            <a:r>
              <a:rPr lang="hu-HU" dirty="0" smtClean="0"/>
              <a:t>a fém kinyerésének az </a:t>
            </a:r>
            <a:r>
              <a:rPr lang="hu-HU" i="1" dirty="0" smtClean="0"/>
              <a:t>aranymosás</a:t>
            </a:r>
          </a:p>
          <a:p>
            <a:r>
              <a:rPr lang="hu-HU" dirty="0" smtClean="0"/>
              <a:t>(A </a:t>
            </a:r>
            <a:r>
              <a:rPr lang="hu-HU" dirty="0" err="1" smtClean="0"/>
              <a:t>Holtermann</a:t>
            </a:r>
            <a:r>
              <a:rPr lang="hu-HU" dirty="0" smtClean="0"/>
              <a:t> aranyrög a világ legnagyobb nyers aranyröge, melynek súlya 286 kg. </a:t>
            </a:r>
          </a:p>
          <a:p>
            <a:r>
              <a:rPr lang="hu-HU" dirty="0" smtClean="0"/>
              <a:t>Az ausztráliai aranyláz idején </a:t>
            </a:r>
          </a:p>
          <a:p>
            <a:pPr>
              <a:buNone/>
            </a:pPr>
            <a:r>
              <a:rPr lang="hu-HU" dirty="0" smtClean="0"/>
              <a:t>találta Victoria államban.)</a:t>
            </a:r>
            <a:endParaRPr lang="hu-HU" dirty="0"/>
          </a:p>
        </p:txBody>
      </p:sp>
      <p:sp>
        <p:nvSpPr>
          <p:cNvPr id="32770" name="AutoShape 2" descr="https://encrypted-tbn3.gstatic.com/images?q=tbn:ANd9GcQFbQZVzkC1tAvWoHxTjKwZVawQMz8klF0xZRhGEHiwdw2HbK0h"/>
          <p:cNvSpPr>
            <a:spLocks noChangeAspect="1" noChangeArrowheads="1"/>
          </p:cNvSpPr>
          <p:nvPr/>
        </p:nvSpPr>
        <p:spPr bwMode="auto">
          <a:xfrm>
            <a:off x="63500" y="-136525"/>
            <a:ext cx="2000250" cy="2914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 descr="A világ legnagyobb aranyrö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05672"/>
            <a:ext cx="2592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Felhasználás: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ötvözik más nemesfémekkel, például ezüsttel, platinával, ezeken kívül rézzel, nikkellel</a:t>
            </a:r>
          </a:p>
          <a:p>
            <a:r>
              <a:rPr lang="hu-HU" dirty="0" smtClean="0"/>
              <a:t>elektronikai ipar</a:t>
            </a:r>
          </a:p>
          <a:p>
            <a:r>
              <a:rPr lang="hu-HU" dirty="0" smtClean="0"/>
              <a:t>távközlési jelfogókhoz, elektromos mérőkészülékekhez, a számítógépek részeinek gyártásához alkalmazzák</a:t>
            </a:r>
          </a:p>
          <a:p>
            <a:r>
              <a:rPr lang="hu-HU" dirty="0" smtClean="0"/>
              <a:t>fogászati ötvözetek</a:t>
            </a:r>
          </a:p>
          <a:p>
            <a:r>
              <a:rPr lang="hu-HU" dirty="0" smtClean="0"/>
              <a:t>Porcelánipar:  aranytartalmú festékek</a:t>
            </a:r>
          </a:p>
          <a:p>
            <a:r>
              <a:rPr lang="hu-HU" dirty="0" smtClean="0"/>
              <a:t>Ékszerek A </a:t>
            </a:r>
            <a:r>
              <a:rPr lang="hu-HU" i="1" dirty="0" smtClean="0"/>
              <a:t>karát</a:t>
            </a:r>
            <a:r>
              <a:rPr lang="hu-HU" dirty="0" smtClean="0"/>
              <a:t> viszonyszám, amely megmutatja, hogy mekkora az aranyötvözetben az arany tömegaránya. A színarany 24 karátos.</a:t>
            </a:r>
          </a:p>
          <a:p>
            <a:r>
              <a:rPr lang="hu-HU" dirty="0" smtClean="0"/>
              <a:t>Pénz</a:t>
            </a:r>
          </a:p>
        </p:txBody>
      </p:sp>
      <p:pic>
        <p:nvPicPr>
          <p:cNvPr id="4" name="irc_mi" descr="http://www.ekszer-arany.hu/static/arany-gyur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776" y="4809406"/>
            <a:ext cx="2016224" cy="204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arany-ekszer.hupont.hu/felhasznalok_uj/1/3/133346/kepfeltoltes/9a-ma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419006"/>
            <a:ext cx="2448272" cy="143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pctrs.network.hu/clubpicture/4/7/8/_/arany_ekszer_478599_160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996952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réz fizikai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Vörös</a:t>
            </a:r>
          </a:p>
          <a:p>
            <a:r>
              <a:rPr lang="hu-HU" dirty="0" smtClean="0"/>
              <a:t>Nedves levegőn zöld: PLATINA</a:t>
            </a:r>
          </a:p>
          <a:p>
            <a:r>
              <a:rPr lang="hu-HU" dirty="0" smtClean="0"/>
              <a:t>(műemlék, kupola)</a:t>
            </a:r>
          </a:p>
          <a:p>
            <a:r>
              <a:rPr lang="hu-HU" dirty="0" smtClean="0"/>
              <a:t>Rézvegyületek mérgezőek</a:t>
            </a:r>
          </a:p>
          <a:p>
            <a:r>
              <a:rPr lang="hu-HU" dirty="0" smtClean="0"/>
              <a:t>Jól alakítható, nyújtható</a:t>
            </a:r>
          </a:p>
          <a:p>
            <a:r>
              <a:rPr lang="hu-HU" dirty="0" smtClean="0"/>
              <a:t>(huzallá, lemezzé)</a:t>
            </a:r>
          </a:p>
          <a:p>
            <a:r>
              <a:rPr lang="hu-HU" dirty="0" smtClean="0"/>
              <a:t>Nevét Ciprus latin nevéből,</a:t>
            </a:r>
          </a:p>
          <a:p>
            <a:r>
              <a:rPr lang="hu-HU" dirty="0" smtClean="0"/>
              <a:t> a </a:t>
            </a:r>
            <a:r>
              <a:rPr lang="hu-HU" dirty="0" err="1" smtClean="0"/>
              <a:t>cypriumból</a:t>
            </a:r>
            <a:r>
              <a:rPr lang="hu-HU" dirty="0" smtClean="0"/>
              <a:t> kapta.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3096344" cy="23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Kép 5" descr="http://cms.sulinet.hu/get/d/1986c7e7-481c-4647-947a-84d9dda010ed/1/1/b/Normal/norma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228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Kémiai 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/>
              <a:t>1. Reakció  oxigénnel:</a:t>
            </a:r>
          </a:p>
          <a:p>
            <a:r>
              <a:rPr lang="hu-HU" dirty="0" smtClean="0"/>
              <a:t>Ha vastagabb rézdrótot lángba tartunk fekete színű réz-oxid keletkezik.</a:t>
            </a:r>
          </a:p>
          <a:p>
            <a:pPr>
              <a:buFontTx/>
              <a:buNone/>
            </a:pPr>
            <a:r>
              <a:rPr lang="hu-HU" dirty="0" smtClean="0"/>
              <a:t>	2Cu +O</a:t>
            </a:r>
            <a:r>
              <a:rPr lang="hu-HU" baseline="-25000" dirty="0" smtClean="0"/>
              <a:t>2</a:t>
            </a:r>
            <a:r>
              <a:rPr lang="hu-HU" dirty="0" smtClean="0"/>
              <a:t> =2 </a:t>
            </a:r>
            <a:r>
              <a:rPr lang="hu-HU" dirty="0" err="1" smtClean="0"/>
              <a:t>CuO</a:t>
            </a: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pPr>
              <a:buFontTx/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73936"/>
          <a:stretch>
            <a:fillRect/>
          </a:stretch>
        </p:blipFill>
        <p:spPr bwMode="auto">
          <a:xfrm>
            <a:off x="4427984" y="3212976"/>
            <a:ext cx="2271712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2. Kénnel való reakció: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Cu</a:t>
            </a:r>
            <a:r>
              <a:rPr lang="hu-HU" dirty="0" smtClean="0"/>
              <a:t> + S = </a:t>
            </a:r>
            <a:r>
              <a:rPr lang="hu-HU" dirty="0" err="1" smtClean="0"/>
              <a:t>CuS</a:t>
            </a:r>
            <a:endParaRPr lang="hu-HU" dirty="0" smtClean="0"/>
          </a:p>
          <a:p>
            <a:r>
              <a:rPr lang="hu-HU" dirty="0" smtClean="0"/>
              <a:t>Réz-szulfid </a:t>
            </a:r>
            <a:r>
              <a:rPr lang="hu-HU" dirty="0" err="1" smtClean="0"/>
              <a:t>barnásfekete</a:t>
            </a:r>
            <a:endParaRPr lang="hu-HU" dirty="0"/>
          </a:p>
        </p:txBody>
      </p:sp>
      <p:pic>
        <p:nvPicPr>
          <p:cNvPr id="2050" name="Picture 2" descr="Kupfer(II)sulfi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4320480" cy="3240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3. Reakció savakkal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Híg savakban nem oldódik, tömény savakból sem képes hidrogént fejleszteni.</a:t>
            </a:r>
          </a:p>
          <a:p>
            <a:pPr>
              <a:buFontTx/>
              <a:buNone/>
            </a:pPr>
            <a:r>
              <a:rPr lang="hu-HU" dirty="0" smtClean="0"/>
              <a:t>Sósavval nem lép reakcióba.</a:t>
            </a:r>
          </a:p>
          <a:p>
            <a:pPr>
              <a:buFontTx/>
              <a:buNone/>
            </a:pPr>
            <a:r>
              <a:rPr lang="hu-HU" dirty="0" smtClean="0"/>
              <a:t>Tömény kénsavval, salétromsavval való reakció:</a:t>
            </a:r>
          </a:p>
          <a:p>
            <a:pPr>
              <a:buFontTx/>
              <a:buNone/>
            </a:pPr>
            <a:r>
              <a:rPr lang="hu-HU" dirty="0" err="1" smtClean="0"/>
              <a:t>Cu</a:t>
            </a:r>
            <a:r>
              <a:rPr lang="hu-HU" dirty="0" smtClean="0"/>
              <a:t>+2 H</a:t>
            </a:r>
            <a:r>
              <a:rPr lang="hu-HU" baseline="-25000" dirty="0" smtClean="0"/>
              <a:t>2</a:t>
            </a:r>
            <a:r>
              <a:rPr lang="hu-HU" dirty="0" smtClean="0"/>
              <a:t>SO</a:t>
            </a:r>
            <a:r>
              <a:rPr lang="hu-HU" baseline="-25000" dirty="0" smtClean="0"/>
              <a:t>4</a:t>
            </a:r>
            <a:r>
              <a:rPr lang="hu-HU" dirty="0" smtClean="0"/>
              <a:t> =CuSO</a:t>
            </a:r>
            <a:r>
              <a:rPr lang="hu-HU" baseline="-25000" dirty="0" smtClean="0"/>
              <a:t>4</a:t>
            </a:r>
            <a:r>
              <a:rPr lang="hu-HU" dirty="0" smtClean="0"/>
              <a:t> + SO</a:t>
            </a:r>
            <a:r>
              <a:rPr lang="hu-HU" baseline="-25000" dirty="0" smtClean="0"/>
              <a:t>2 </a:t>
            </a:r>
            <a:r>
              <a:rPr lang="hu-HU" dirty="0" smtClean="0"/>
              <a:t>+2 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</a:p>
          <a:p>
            <a:pPr>
              <a:buFontTx/>
              <a:buNone/>
            </a:pPr>
            <a:r>
              <a:rPr lang="hu-HU" dirty="0" err="1" smtClean="0"/>
              <a:t>Cu</a:t>
            </a:r>
            <a:r>
              <a:rPr lang="hu-HU" dirty="0" smtClean="0"/>
              <a:t> + 4 HNO</a:t>
            </a:r>
            <a:r>
              <a:rPr lang="hu-HU" baseline="-25000" dirty="0" smtClean="0"/>
              <a:t>3</a:t>
            </a:r>
            <a:r>
              <a:rPr lang="hu-HU" dirty="0" smtClean="0"/>
              <a:t> = </a:t>
            </a:r>
            <a:r>
              <a:rPr lang="hu-HU" dirty="0" err="1" smtClean="0"/>
              <a:t>Cu</a:t>
            </a:r>
            <a:r>
              <a:rPr lang="hu-HU" dirty="0" smtClean="0"/>
              <a:t>(NO</a:t>
            </a:r>
            <a:r>
              <a:rPr lang="hu-HU" baseline="-25000" dirty="0" smtClean="0"/>
              <a:t>3</a:t>
            </a:r>
            <a:r>
              <a:rPr lang="hu-HU" dirty="0" smtClean="0"/>
              <a:t>)</a:t>
            </a:r>
            <a:r>
              <a:rPr lang="hu-HU" baseline="-25000" dirty="0" smtClean="0"/>
              <a:t>2</a:t>
            </a:r>
            <a:r>
              <a:rPr lang="hu-HU" dirty="0" smtClean="0"/>
              <a:t> + </a:t>
            </a:r>
            <a:r>
              <a:rPr lang="hu-HU" dirty="0" err="1" smtClean="0"/>
              <a:t>2</a:t>
            </a:r>
            <a:r>
              <a:rPr lang="hu-HU" dirty="0" smtClean="0"/>
              <a:t> NO</a:t>
            </a:r>
            <a:r>
              <a:rPr lang="hu-HU" baseline="-25000" dirty="0" smtClean="0"/>
              <a:t>2</a:t>
            </a:r>
            <a:r>
              <a:rPr lang="hu-HU" dirty="0" smtClean="0"/>
              <a:t> + 2 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</a:p>
          <a:p>
            <a:endParaRPr lang="hu-H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3007835" cy="281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hu-HU" dirty="0" smtClean="0"/>
              <a:t>Rézötvözetek: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r>
              <a:rPr lang="hu-HU" b="1" dirty="0" smtClean="0"/>
              <a:t>1. A sárgaréz</a:t>
            </a:r>
          </a:p>
          <a:p>
            <a:r>
              <a:rPr lang="hu-HU" b="1" dirty="0" smtClean="0"/>
              <a:t>+ cink</a:t>
            </a:r>
            <a:r>
              <a:rPr lang="hu-HU" dirty="0" smtClean="0"/>
              <a:t> </a:t>
            </a:r>
          </a:p>
          <a:p>
            <a:r>
              <a:rPr lang="hu-HU" dirty="0" smtClean="0"/>
              <a:t>Az ötvözet színe a réztartalomtól függ. </a:t>
            </a:r>
          </a:p>
          <a:p>
            <a:r>
              <a:rPr lang="hu-HU" dirty="0" smtClean="0"/>
              <a:t>A hamis arany 80 </a:t>
            </a:r>
            <a:r>
              <a:rPr lang="hu-HU" dirty="0" err="1" smtClean="0"/>
              <a:t>tömeg%</a:t>
            </a:r>
            <a:r>
              <a:rPr lang="hu-HU" dirty="0" smtClean="0"/>
              <a:t> rezet tartalmaz.</a:t>
            </a:r>
          </a:p>
          <a:p>
            <a:r>
              <a:rPr lang="hu-HU" b="1" dirty="0" smtClean="0"/>
              <a:t>2. Bronzok</a:t>
            </a:r>
          </a:p>
          <a:p>
            <a:r>
              <a:rPr lang="hu-HU" b="1" dirty="0" smtClean="0"/>
              <a:t>+ ón</a:t>
            </a:r>
          </a:p>
          <a:p>
            <a:r>
              <a:rPr lang="hu-HU" dirty="0" smtClean="0"/>
              <a:t>Jól önthető, kémiailag ellenálló.</a:t>
            </a:r>
          </a:p>
          <a:p>
            <a:r>
              <a:rPr lang="hu-HU" b="1" dirty="0" smtClean="0"/>
              <a:t>3. Alpakka és az újezüst</a:t>
            </a:r>
          </a:p>
          <a:p>
            <a:r>
              <a:rPr lang="hu-HU" b="1" dirty="0" smtClean="0"/>
              <a:t>+ nikkel</a:t>
            </a:r>
          </a:p>
          <a:p>
            <a:r>
              <a:rPr lang="hu-HU" dirty="0" smtClean="0"/>
              <a:t>Fehér színű, kémiailag ellenálló anyagok.</a:t>
            </a:r>
            <a:endParaRPr lang="hu-HU" b="1" dirty="0"/>
          </a:p>
        </p:txBody>
      </p:sp>
      <p:pic>
        <p:nvPicPr>
          <p:cNvPr id="4" name="Kép 3" descr="Alpakka kanalak eladók Budapest - kép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73016"/>
            <a:ext cx="2566791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Előfordulás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dirty="0" smtClean="0"/>
              <a:t>Ércei, ásványai:</a:t>
            </a:r>
          </a:p>
          <a:p>
            <a:pPr>
              <a:buFontTx/>
              <a:buNone/>
            </a:pPr>
            <a:r>
              <a:rPr lang="hu-HU" dirty="0" smtClean="0"/>
              <a:t>   </a:t>
            </a:r>
            <a:r>
              <a:rPr lang="hu-HU" dirty="0" err="1" smtClean="0"/>
              <a:t>kuprit</a:t>
            </a:r>
            <a:endParaRPr lang="hu-HU" dirty="0" smtClean="0"/>
          </a:p>
          <a:p>
            <a:pPr>
              <a:buFontTx/>
              <a:buNone/>
            </a:pPr>
            <a:r>
              <a:rPr lang="hu-HU" dirty="0" smtClean="0"/>
              <a:t>	malachit(zöld)</a:t>
            </a:r>
          </a:p>
          <a:p>
            <a:pPr>
              <a:buFontTx/>
              <a:buNone/>
            </a:pPr>
            <a:r>
              <a:rPr lang="hu-HU" dirty="0" smtClean="0"/>
              <a:t>	azurit(kék)</a:t>
            </a:r>
          </a:p>
          <a:p>
            <a:pPr>
              <a:buFontTx/>
              <a:buNone/>
            </a:pPr>
            <a:r>
              <a:rPr lang="hu-HU" dirty="0" smtClean="0"/>
              <a:t>	kékkő (rézgálic)</a:t>
            </a:r>
            <a:endParaRPr lang="hu-H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133600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7625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875088"/>
            <a:ext cx="2809875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724400"/>
            <a:ext cx="2879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Rézgálic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CuSO</a:t>
            </a:r>
            <a:r>
              <a:rPr lang="hu-HU" baseline="-25000" dirty="0" smtClean="0"/>
              <a:t>4</a:t>
            </a:r>
            <a:r>
              <a:rPr lang="hu-HU" dirty="0" smtClean="0"/>
              <a:t>·5H</a:t>
            </a:r>
            <a:r>
              <a:rPr lang="hu-HU" baseline="-25000" dirty="0" smtClean="0"/>
              <a:t>2</a:t>
            </a:r>
            <a:r>
              <a:rPr lang="hu-HU" dirty="0" smtClean="0"/>
              <a:t>O</a:t>
            </a:r>
          </a:p>
          <a:p>
            <a:r>
              <a:rPr lang="hu-HU" dirty="0" smtClean="0"/>
              <a:t>Ha elveszti a víztartalmát,</a:t>
            </a:r>
          </a:p>
          <a:p>
            <a:r>
              <a:rPr lang="hu-HU" dirty="0" smtClean="0"/>
              <a:t>fehér por lesz</a:t>
            </a:r>
          </a:p>
          <a:p>
            <a:r>
              <a:rPr lang="hu-HU" dirty="0" smtClean="0"/>
              <a:t>Szőlőpermetezésre használják:</a:t>
            </a:r>
          </a:p>
          <a:p>
            <a:r>
              <a:rPr lang="hu-HU" dirty="0" smtClean="0"/>
              <a:t>az elterjedt 3%-os, 10 liter mennyiségű </a:t>
            </a:r>
            <a:r>
              <a:rPr lang="hu-HU" b="1" dirty="0" smtClean="0">
                <a:solidFill>
                  <a:srgbClr val="FF0000"/>
                </a:solidFill>
              </a:rPr>
              <a:t>Bordói lé </a:t>
            </a:r>
            <a:r>
              <a:rPr lang="hu-HU" dirty="0" smtClean="0"/>
              <a:t>készítéséhez 300 g rézgálic és 450-600 gramm mész szükséges.</a:t>
            </a:r>
            <a:endParaRPr lang="hu-HU" dirty="0"/>
          </a:p>
        </p:txBody>
      </p:sp>
      <p:pic>
        <p:nvPicPr>
          <p:cNvPr id="4" name="Kép 3" descr="Copper sulfat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8"/>
            <a:ext cx="14287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Copper sulfate anhydrou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132856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167</TotalTime>
  <Words>561</Words>
  <Application>Microsoft Office PowerPoint</Application>
  <PresentationFormat>Diavetítés a képernyőre (4:3 oldalarány)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Áramlás</vt:lpstr>
      <vt:lpstr>Félnemes- és nemesfémek</vt:lpstr>
      <vt:lpstr>Rézcsoport elemei</vt:lpstr>
      <vt:lpstr>A réz fizikai tulajdonságai</vt:lpstr>
      <vt:lpstr>Kémiai jellemzők</vt:lpstr>
      <vt:lpstr> 2. Kénnel való reakció:</vt:lpstr>
      <vt:lpstr> 3. Reakció savakkal</vt:lpstr>
      <vt:lpstr>Rézötvözetek:</vt:lpstr>
      <vt:lpstr>Előfordulás</vt:lpstr>
      <vt:lpstr>Rézgálic</vt:lpstr>
      <vt:lpstr> Előfordulás: </vt:lpstr>
      <vt:lpstr>Előállítás </vt:lpstr>
      <vt:lpstr>Felhasználás </vt:lpstr>
      <vt:lpstr>Az ezüst</vt:lpstr>
      <vt:lpstr>Kémiai tulajdonságok:</vt:lpstr>
      <vt:lpstr>Kémiai tulajdonságok:</vt:lpstr>
      <vt:lpstr>Felhasználás:</vt:lpstr>
      <vt:lpstr>Felhasználás</vt:lpstr>
      <vt:lpstr>Arany</vt:lpstr>
      <vt:lpstr>Kémiai tulajdonságai:</vt:lpstr>
      <vt:lpstr>Előfordulás: </vt:lpstr>
      <vt:lpstr> Felhasználás: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Félnemes- és nemesfémek</dc:title>
  <dc:creator>Beáta</dc:creator>
  <cp:lastModifiedBy>Kardos Beáta</cp:lastModifiedBy>
  <cp:revision>39</cp:revision>
  <dcterms:created xsi:type="dcterms:W3CDTF">2014-09-26T15:41:17Z</dcterms:created>
  <dcterms:modified xsi:type="dcterms:W3CDTF">2023-10-16T12:40:04Z</dcterms:modified>
</cp:coreProperties>
</file>